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Robo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fde351e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fde351e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fde351e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fde351e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fde351e7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7fde351e7a_0_10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fde351e7a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7fde351e7a_0_1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fde351e7a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7fde351e7a_0_10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fde351e7a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7fde351e7a_0_10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fde351e7a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7fde351e7a_0_1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fde351e7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7fde351e7a_0_10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fde351e7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fde351e7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71aee1ee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771aee1ee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71aee1e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771aee1ee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fde351e7a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fde351e7a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fde351e7a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7fde351e7a_0_2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fde351e7a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7fde351e7a_0_1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6f71bb9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76f71bb94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7209fb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77209fbe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7362707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77362707a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7362707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77362707a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362707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77362707a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fde351e7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fde351e7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fde351e7a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7fde351e7a_0_9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fde351e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fde351e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5397a28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397a28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sz="1300">
                <a:latin typeface="Proxima Nova"/>
                <a:ea typeface="Proxima Nova"/>
                <a:cs typeface="Proxima Nova"/>
                <a:sym typeface="Proxima Nova"/>
              </a:rPr>
              <a:t>A pandemia tem causado um grande impacto ao redor do mundo. No Brasil, um dos impactos foi o encarecimento de insumos hospitalares por conta da  redução de atividades aéreas e o grande número de navios parados nos portos. E também a jornada de trabalho exaustiva de médicos e enfermeiros </a:t>
            </a:r>
            <a:endParaRPr sz="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fde351e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fde351e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300">
                <a:latin typeface="Proxima Nova"/>
                <a:ea typeface="Proxima Nova"/>
                <a:cs typeface="Proxima Nova"/>
                <a:sym typeface="Proxima Nova"/>
              </a:rPr>
              <a:t>A OMS acredita que os infectados com a Covid-19 manifestam sintomas como </a:t>
            </a:r>
            <a:r>
              <a:rPr lang="pt-BR" sz="1300">
                <a:latin typeface="Proxima Nova"/>
                <a:ea typeface="Proxima Nova"/>
                <a:cs typeface="Proxima Nova"/>
                <a:sym typeface="Proxima Nova"/>
              </a:rPr>
              <a:t>dor de cabeça, dor de garganta, febre e tosse,  esses sintomas começam a se manifestar 2 dias após a infecção. Mas existem pessoas que não manifestam nenhum tipo de sintoma, e ainda sim estão infectadas com o virus podendo transmiti-lo. </a:t>
            </a:r>
            <a:endParaRPr sz="1300">
              <a:latin typeface="Proxima Nova"/>
              <a:ea typeface="Proxima Nova"/>
              <a:cs typeface="Proxima Nova"/>
              <a:sym typeface="Proxima Nov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fde351e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fde351e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contato com pacientes contaminados com a Covid-19 não apresenta só um risco para o profissional que está tratando-o, mas também apresenta um risco para pacientes em recuperação do virus, colegas de trabalho e familiares dos profissionais.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fde351e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fde351e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fde351e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fde351e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lt1"/>
              </a:buClr>
              <a:buSzPts val="1400"/>
              <a:buChar char="●"/>
              <a:defRPr/>
            </a:lvl1pPr>
            <a:lvl2pPr indent="-317500" lvl="1" marL="914400" rtl="0" algn="l">
              <a:lnSpc>
                <a:spcPct val="90000"/>
              </a:lnSpc>
              <a:spcBef>
                <a:spcPts val="1600"/>
              </a:spcBef>
              <a:spcAft>
                <a:spcPts val="0"/>
              </a:spcAft>
              <a:buClr>
                <a:schemeClr val="lt1"/>
              </a:buClr>
              <a:buSzPts val="1400"/>
              <a:buChar char="○"/>
              <a:defRPr/>
            </a:lvl2pPr>
            <a:lvl3pPr indent="-317500" lvl="2" marL="1371600" rtl="0" algn="l">
              <a:lnSpc>
                <a:spcPct val="90000"/>
              </a:lnSpc>
              <a:spcBef>
                <a:spcPts val="1600"/>
              </a:spcBef>
              <a:spcAft>
                <a:spcPts val="0"/>
              </a:spcAft>
              <a:buClr>
                <a:schemeClr val="lt1"/>
              </a:buClr>
              <a:buSzPts val="1400"/>
              <a:buChar char="■"/>
              <a:defRPr/>
            </a:lvl3pPr>
            <a:lvl4pPr indent="-317500" lvl="3" marL="1828800" rtl="0" algn="l">
              <a:lnSpc>
                <a:spcPct val="90000"/>
              </a:lnSpc>
              <a:spcBef>
                <a:spcPts val="1600"/>
              </a:spcBef>
              <a:spcAft>
                <a:spcPts val="0"/>
              </a:spcAft>
              <a:buClr>
                <a:schemeClr val="lt1"/>
              </a:buClr>
              <a:buSzPts val="1400"/>
              <a:buChar char="●"/>
              <a:defRPr/>
            </a:lvl4pPr>
            <a:lvl5pPr indent="-317500" lvl="4" marL="2286000" rtl="0" algn="l">
              <a:lnSpc>
                <a:spcPct val="90000"/>
              </a:lnSpc>
              <a:spcBef>
                <a:spcPts val="1600"/>
              </a:spcBef>
              <a:spcAft>
                <a:spcPts val="0"/>
              </a:spcAft>
              <a:buClr>
                <a:schemeClr val="lt1"/>
              </a:buClr>
              <a:buSzPts val="1400"/>
              <a:buChar char="○"/>
              <a:defRPr/>
            </a:lvl5pPr>
            <a:lvl6pPr indent="-317500" lvl="5" marL="2743200" rtl="0" algn="l">
              <a:lnSpc>
                <a:spcPct val="90000"/>
              </a:lnSpc>
              <a:spcBef>
                <a:spcPts val="1600"/>
              </a:spcBef>
              <a:spcAft>
                <a:spcPts val="0"/>
              </a:spcAft>
              <a:buClr>
                <a:schemeClr val="lt1"/>
              </a:buClr>
              <a:buSzPts val="1400"/>
              <a:buChar char="■"/>
              <a:defRPr/>
            </a:lvl6pPr>
            <a:lvl7pPr indent="-317500" lvl="6" marL="3200400" rtl="0" algn="l">
              <a:lnSpc>
                <a:spcPct val="90000"/>
              </a:lnSpc>
              <a:spcBef>
                <a:spcPts val="1600"/>
              </a:spcBef>
              <a:spcAft>
                <a:spcPts val="0"/>
              </a:spcAft>
              <a:buClr>
                <a:schemeClr val="lt1"/>
              </a:buClr>
              <a:buSzPts val="1400"/>
              <a:buChar char="●"/>
              <a:defRPr/>
            </a:lvl7pPr>
            <a:lvl8pPr indent="-317500" lvl="7" marL="3657600" rtl="0" algn="l">
              <a:lnSpc>
                <a:spcPct val="90000"/>
              </a:lnSpc>
              <a:spcBef>
                <a:spcPts val="1600"/>
              </a:spcBef>
              <a:spcAft>
                <a:spcPts val="0"/>
              </a:spcAft>
              <a:buClr>
                <a:schemeClr val="lt1"/>
              </a:buClr>
              <a:buSzPts val="1400"/>
              <a:buChar char="○"/>
              <a:defRPr/>
            </a:lvl8pPr>
            <a:lvl9pPr indent="-317500" lvl="8" marL="4114800" rtl="0" algn="l">
              <a:lnSpc>
                <a:spcPct val="90000"/>
              </a:lnSpc>
              <a:spcBef>
                <a:spcPts val="1600"/>
              </a:spcBef>
              <a:spcAft>
                <a:spcPts val="1600"/>
              </a:spcAft>
              <a:buClr>
                <a:schemeClr val="lt1"/>
              </a:buClr>
              <a:buSzPts val="1400"/>
              <a:buChar char="■"/>
              <a:defRPr/>
            </a:lvl9pPr>
          </a:lstStyle>
          <a:p/>
        </p:txBody>
      </p:sp>
      <p:sp>
        <p:nvSpPr>
          <p:cNvPr id="58" name="Google Shape;58;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32.png"/><Relationship Id="rId7"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41.png"/><Relationship Id="rId7" Type="http://schemas.openxmlformats.org/officeDocument/2006/relationships/image" Target="../media/image34.png"/><Relationship Id="rId8"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nvSpPr>
        <p:spPr>
          <a:xfrm>
            <a:off x="2678400" y="2855400"/>
            <a:ext cx="3787200" cy="11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6000">
                <a:solidFill>
                  <a:srgbClr val="EFEFEF"/>
                </a:solidFill>
              </a:rPr>
              <a:t>TechCare</a:t>
            </a:r>
            <a:endParaRPr b="1" sz="6000">
              <a:solidFill>
                <a:srgbClr val="EFEFEF"/>
              </a:solidFill>
            </a:endParaRPr>
          </a:p>
        </p:txBody>
      </p:sp>
      <p:pic>
        <p:nvPicPr>
          <p:cNvPr id="66" name="Google Shape;66;p14"/>
          <p:cNvPicPr preferRelativeResize="0"/>
          <p:nvPr/>
        </p:nvPicPr>
        <p:blipFill>
          <a:blip r:embed="rId4">
            <a:alphaModFix/>
          </a:blip>
          <a:stretch>
            <a:fillRect/>
          </a:stretch>
        </p:blipFill>
        <p:spPr>
          <a:xfrm>
            <a:off x="3717150" y="1215175"/>
            <a:ext cx="1709700" cy="170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161900" y="1834050"/>
            <a:ext cx="4697400" cy="1475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pt-BR" sz="1600">
                <a:solidFill>
                  <a:srgbClr val="000000"/>
                </a:solidFill>
              </a:rPr>
              <a:t>Médicos e enfermeiros terão acesso às informações coletadas para identificar se a temperatura e umidade das alas estão nos níveis adequados para maximizar o tratamento e minimizar os riscos de contaminação </a:t>
            </a:r>
            <a:endParaRPr sz="1600">
              <a:solidFill>
                <a:srgbClr val="000000"/>
              </a:solidFill>
            </a:endParaRPr>
          </a:p>
        </p:txBody>
      </p:sp>
      <p:pic>
        <p:nvPicPr>
          <p:cNvPr id="141" name="Google Shape;141;p23"/>
          <p:cNvPicPr preferRelativeResize="0"/>
          <p:nvPr/>
        </p:nvPicPr>
        <p:blipFill>
          <a:blip r:embed="rId3">
            <a:alphaModFix/>
          </a:blip>
          <a:stretch>
            <a:fillRect/>
          </a:stretch>
        </p:blipFill>
        <p:spPr>
          <a:xfrm>
            <a:off x="7806575" y="4192300"/>
            <a:ext cx="1176250" cy="1176250"/>
          </a:xfrm>
          <a:prstGeom prst="rect">
            <a:avLst/>
          </a:prstGeom>
          <a:noFill/>
          <a:ln>
            <a:noFill/>
          </a:ln>
        </p:spPr>
      </p:pic>
      <p:sp>
        <p:nvSpPr>
          <p:cNvPr id="142" name="Google Shape;142;p23"/>
          <p:cNvSpPr txBox="1"/>
          <p:nvPr/>
        </p:nvSpPr>
        <p:spPr>
          <a:xfrm>
            <a:off x="750650" y="433875"/>
            <a:ext cx="35199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t>EC-19 System</a:t>
            </a:r>
            <a:endParaRPr b="1" sz="3200"/>
          </a:p>
        </p:txBody>
      </p:sp>
      <p:pic>
        <p:nvPicPr>
          <p:cNvPr id="143" name="Google Shape;143;p23"/>
          <p:cNvPicPr preferRelativeResize="0"/>
          <p:nvPr/>
        </p:nvPicPr>
        <p:blipFill>
          <a:blip r:embed="rId4">
            <a:alphaModFix/>
          </a:blip>
          <a:stretch>
            <a:fillRect/>
          </a:stretch>
        </p:blipFill>
        <p:spPr>
          <a:xfrm>
            <a:off x="4966725" y="628000"/>
            <a:ext cx="3887500" cy="388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7" name="Shape 147"/>
        <p:cNvGrpSpPr/>
        <p:nvPr/>
      </p:nvGrpSpPr>
      <p:grpSpPr>
        <a:xfrm>
          <a:off x="0" y="0"/>
          <a:ext cx="0" cy="0"/>
          <a:chOff x="0" y="0"/>
          <a:chExt cx="0" cy="0"/>
        </a:xfrm>
      </p:grpSpPr>
      <p:sp>
        <p:nvSpPr>
          <p:cNvPr id="148" name="Google Shape;148;p24"/>
          <p:cNvSpPr/>
          <p:nvPr/>
        </p:nvSpPr>
        <p:spPr>
          <a:xfrm>
            <a:off x="4977595" y="597722"/>
            <a:ext cx="3739616" cy="3268327"/>
          </a:xfrm>
          <a:custGeom>
            <a:rect b="b" l="l" r="r" t="t"/>
            <a:pathLst>
              <a:path extrusionOk="0" h="2651787" w="2991693">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9" name="Google Shape;149;p24"/>
          <p:cNvSpPr txBox="1"/>
          <p:nvPr>
            <p:ph type="title"/>
          </p:nvPr>
        </p:nvSpPr>
        <p:spPr>
          <a:xfrm>
            <a:off x="5378698" y="1313531"/>
            <a:ext cx="2894700" cy="1347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3300"/>
              <a:buFont typeface="Calibri"/>
              <a:buNone/>
            </a:pPr>
            <a:r>
              <a:rPr b="1" lang="pt-BR">
                <a:solidFill>
                  <a:schemeClr val="dk1"/>
                </a:solidFill>
                <a:latin typeface="Calibri"/>
                <a:ea typeface="Calibri"/>
                <a:cs typeface="Calibri"/>
                <a:sym typeface="Calibri"/>
              </a:rPr>
              <a:t>Como</a:t>
            </a:r>
            <a:r>
              <a:rPr b="1" lang="pt-BR">
                <a:solidFill>
                  <a:schemeClr val="dk1"/>
                </a:solidFill>
              </a:rPr>
              <a:t> funciona o sistema?</a:t>
            </a:r>
            <a:endParaRPr b="1">
              <a:solidFill>
                <a:schemeClr val="dk1"/>
              </a:solidFill>
              <a:latin typeface="Calibri"/>
              <a:ea typeface="Calibri"/>
              <a:cs typeface="Calibri"/>
              <a:sym typeface="Calibri"/>
            </a:endParaRPr>
          </a:p>
        </p:txBody>
      </p:sp>
      <p:pic>
        <p:nvPicPr>
          <p:cNvPr id="150" name="Google Shape;150;p24"/>
          <p:cNvPicPr preferRelativeResize="0"/>
          <p:nvPr/>
        </p:nvPicPr>
        <p:blipFill>
          <a:blip r:embed="rId3">
            <a:alphaModFix/>
          </a:blip>
          <a:stretch>
            <a:fillRect/>
          </a:stretch>
        </p:blipFill>
        <p:spPr>
          <a:xfrm>
            <a:off x="551350" y="597725"/>
            <a:ext cx="3836425" cy="3836425"/>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5588325" y="1996850"/>
            <a:ext cx="3146650" cy="3146650"/>
          </a:xfrm>
          <a:prstGeom prst="rect">
            <a:avLst/>
          </a:prstGeom>
          <a:noFill/>
          <a:ln>
            <a:noFill/>
          </a:ln>
        </p:spPr>
      </p:pic>
      <p:pic>
        <p:nvPicPr>
          <p:cNvPr id="166" name="Google Shape;166;p27"/>
          <p:cNvPicPr preferRelativeResize="0"/>
          <p:nvPr/>
        </p:nvPicPr>
        <p:blipFill rotWithShape="1">
          <a:blip r:embed="rId4">
            <a:alphaModFix/>
          </a:blip>
          <a:srcRect b="6842" l="4852" r="0" t="-571"/>
          <a:stretch/>
        </p:blipFill>
        <p:spPr>
          <a:xfrm>
            <a:off x="0" y="209950"/>
            <a:ext cx="5293775" cy="4933550"/>
          </a:xfrm>
          <a:prstGeom prst="rect">
            <a:avLst/>
          </a:prstGeom>
          <a:noFill/>
          <a:ln>
            <a:noFill/>
          </a:ln>
        </p:spPr>
      </p:pic>
      <p:sp>
        <p:nvSpPr>
          <p:cNvPr id="167" name="Google Shape;167;p27"/>
          <p:cNvSpPr txBox="1"/>
          <p:nvPr/>
        </p:nvSpPr>
        <p:spPr>
          <a:xfrm>
            <a:off x="5557100" y="719800"/>
            <a:ext cx="32091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EFEFEF"/>
                </a:solidFill>
                <a:latin typeface="Proxima Nova"/>
                <a:ea typeface="Proxima Nova"/>
                <a:cs typeface="Proxima Nova"/>
                <a:sym typeface="Proxima Nova"/>
              </a:rPr>
              <a:t>Site institucional</a:t>
            </a:r>
            <a:endParaRPr b="1" sz="3000">
              <a:solidFill>
                <a:srgbClr val="EFEFEF"/>
              </a:solidFill>
              <a:latin typeface="Proxima Nova"/>
              <a:ea typeface="Proxima Nova"/>
              <a:cs typeface="Proxima Nova"/>
              <a:sym typeface="Proxima Nova"/>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1" name="Shape 171"/>
        <p:cNvGrpSpPr/>
        <p:nvPr/>
      </p:nvGrpSpPr>
      <p:grpSpPr>
        <a:xfrm>
          <a:off x="0" y="0"/>
          <a:ext cx="0" cy="0"/>
          <a:chOff x="0" y="0"/>
          <a:chExt cx="0" cy="0"/>
        </a:xfrm>
      </p:grpSpPr>
      <p:pic>
        <p:nvPicPr>
          <p:cNvPr descr="Uma imagem contendo objeto, kit, placa, relógio&#10;&#10;Descrição gerada automaticamente" id="172" name="Google Shape;172;p28"/>
          <p:cNvPicPr preferRelativeResize="0"/>
          <p:nvPr/>
        </p:nvPicPr>
        <p:blipFill rotWithShape="1">
          <a:blip r:embed="rId3">
            <a:alphaModFix/>
          </a:blip>
          <a:srcRect b="0" l="0" r="0" t="0"/>
          <a:stretch/>
        </p:blipFill>
        <p:spPr>
          <a:xfrm>
            <a:off x="2051100" y="821425"/>
            <a:ext cx="5143300" cy="3500550"/>
          </a:xfrm>
          <a:prstGeom prst="rect">
            <a:avLst/>
          </a:prstGeom>
          <a:noFill/>
          <a:ln>
            <a:noFill/>
          </a:ln>
        </p:spPr>
      </p:pic>
      <p:sp>
        <p:nvSpPr>
          <p:cNvPr id="173" name="Google Shape;173;p28"/>
          <p:cNvSpPr/>
          <p:nvPr/>
        </p:nvSpPr>
        <p:spPr>
          <a:xfrm flipH="1">
            <a:off x="1" y="374269"/>
            <a:ext cx="4512878" cy="4394869"/>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dk1">
              <a:alpha val="749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1200"/>
              <a:buFont typeface="Arial"/>
              <a:buNone/>
            </a:pPr>
            <a:r>
              <a:t/>
            </a:r>
            <a:endParaRPr sz="1200" cap="none">
              <a:solidFill>
                <a:schemeClr val="lt1"/>
              </a:solidFill>
              <a:latin typeface="Calibri"/>
              <a:ea typeface="Calibri"/>
              <a:cs typeface="Calibri"/>
              <a:sym typeface="Calibri"/>
            </a:endParaRPr>
          </a:p>
        </p:txBody>
      </p:sp>
      <p:sp>
        <p:nvSpPr>
          <p:cNvPr id="174" name="Google Shape;174;p28"/>
          <p:cNvSpPr txBox="1"/>
          <p:nvPr>
            <p:ph type="title"/>
          </p:nvPr>
        </p:nvSpPr>
        <p:spPr>
          <a:xfrm>
            <a:off x="532086" y="1061100"/>
            <a:ext cx="3153300" cy="10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700"/>
              <a:buFont typeface="Calibri"/>
              <a:buNone/>
            </a:pPr>
            <a:r>
              <a:rPr b="1" lang="pt-BR" sz="2700">
                <a:solidFill>
                  <a:srgbClr val="D9D9D9"/>
                </a:solidFill>
              </a:rPr>
              <a:t>Montagem do Hardware</a:t>
            </a:r>
            <a:endParaRPr>
              <a:solidFill>
                <a:srgbClr val="D9D9D9"/>
              </a:solidFill>
            </a:endParaRPr>
          </a:p>
        </p:txBody>
      </p:sp>
      <p:cxnSp>
        <p:nvCxnSpPr>
          <p:cNvPr id="175" name="Google Shape;175;p28"/>
          <p:cNvCxnSpPr/>
          <p:nvPr/>
        </p:nvCxnSpPr>
        <p:spPr>
          <a:xfrm>
            <a:off x="1715288" y="2128492"/>
            <a:ext cx="701700" cy="0"/>
          </a:xfrm>
          <a:prstGeom prst="straightConnector1">
            <a:avLst/>
          </a:prstGeom>
          <a:noFill/>
          <a:ln cap="sq" cmpd="sng" w="25400">
            <a:solidFill>
              <a:srgbClr val="FEFEFE"/>
            </a:solidFill>
            <a:prstDash val="solid"/>
            <a:bevel/>
            <a:headEnd len="sm" w="sm" type="none"/>
            <a:tailEnd len="sm" w="sm" type="none"/>
          </a:ln>
        </p:spPr>
      </p:cxnSp>
      <p:sp>
        <p:nvSpPr>
          <p:cNvPr id="176" name="Google Shape;176;p28"/>
          <p:cNvSpPr txBox="1"/>
          <p:nvPr/>
        </p:nvSpPr>
        <p:spPr>
          <a:xfrm>
            <a:off x="680410" y="2282524"/>
            <a:ext cx="28563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pt-BR" sz="2700">
                <a:solidFill>
                  <a:schemeClr val="lt1"/>
                </a:solidFill>
                <a:latin typeface="Calibri"/>
                <a:ea typeface="Calibri"/>
                <a:cs typeface="Calibri"/>
                <a:sym typeface="Calibri"/>
              </a:rPr>
              <a:t>Programação do Sistema</a:t>
            </a:r>
            <a:endParaRPr b="1" sz="1800">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4">
            <a:alphaModFix/>
          </a:blip>
          <a:srcRect b="0" l="0" r="0" t="0"/>
          <a:stretch/>
        </p:blipFill>
        <p:spPr>
          <a:xfrm>
            <a:off x="7344371" y="159875"/>
            <a:ext cx="1629629" cy="1629629"/>
          </a:xfrm>
          <a:prstGeom prst="rect">
            <a:avLst/>
          </a:prstGeom>
          <a:noFill/>
          <a:ln>
            <a:noFill/>
          </a:ln>
        </p:spPr>
      </p:pic>
      <p:sp>
        <p:nvSpPr>
          <p:cNvPr id="178" name="Google Shape;178;p28"/>
          <p:cNvSpPr txBox="1"/>
          <p:nvPr/>
        </p:nvSpPr>
        <p:spPr>
          <a:xfrm>
            <a:off x="419000" y="3505650"/>
            <a:ext cx="3294300" cy="900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pt-BR" sz="2700">
                <a:solidFill>
                  <a:schemeClr val="lt1"/>
                </a:solidFill>
                <a:latin typeface="Calibri"/>
                <a:ea typeface="Calibri"/>
                <a:cs typeface="Calibri"/>
                <a:sym typeface="Calibri"/>
              </a:rPr>
              <a:t>Simulação do arduino e dados estatísticos</a:t>
            </a:r>
            <a:endParaRPr b="1" sz="1800">
              <a:solidFill>
                <a:schemeClr val="lt1"/>
              </a:solidFill>
              <a:latin typeface="Calibri"/>
              <a:ea typeface="Calibri"/>
              <a:cs typeface="Calibri"/>
              <a:sym typeface="Calibri"/>
            </a:endParaRPr>
          </a:p>
        </p:txBody>
      </p:sp>
      <p:cxnSp>
        <p:nvCxnSpPr>
          <p:cNvPr id="179" name="Google Shape;179;p28"/>
          <p:cNvCxnSpPr/>
          <p:nvPr/>
        </p:nvCxnSpPr>
        <p:spPr>
          <a:xfrm>
            <a:off x="1715288" y="3407667"/>
            <a:ext cx="701700" cy="0"/>
          </a:xfrm>
          <a:prstGeom prst="straightConnector1">
            <a:avLst/>
          </a:prstGeom>
          <a:noFill/>
          <a:ln cap="sq" cmpd="sng" w="25400">
            <a:solidFill>
              <a:srgbClr val="FEFEFE"/>
            </a:solidFill>
            <a:prstDash val="solid"/>
            <a:bevel/>
            <a:headEnd len="sm" w="sm" type="none"/>
            <a:tailEnd len="sm" w="sm" type="none"/>
          </a:ln>
        </p:spPr>
      </p:cxn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9309" y="0"/>
            <a:ext cx="9153309" cy="5143501"/>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pic>
        <p:nvPicPr>
          <p:cNvPr id="190" name="Google Shape;190;p30"/>
          <p:cNvPicPr preferRelativeResize="0"/>
          <p:nvPr/>
        </p:nvPicPr>
        <p:blipFill>
          <a:blip r:embed="rId3">
            <a:alphaModFix/>
          </a:blip>
          <a:stretch>
            <a:fillRect/>
          </a:stretch>
        </p:blipFill>
        <p:spPr>
          <a:xfrm>
            <a:off x="0" y="3"/>
            <a:ext cx="9144000" cy="51443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3">
            <a:alphaModFix/>
          </a:blip>
          <a:stretch>
            <a:fillRect/>
          </a:stretch>
        </p:blipFill>
        <p:spPr>
          <a:xfrm>
            <a:off x="-1" y="0"/>
            <a:ext cx="9144000" cy="5143500"/>
          </a:xfrm>
          <a:prstGeom prst="rect">
            <a:avLst/>
          </a:prstGeom>
          <a:noFill/>
          <a:ln>
            <a:noFill/>
          </a:ln>
        </p:spPr>
      </p:pic>
      <p:sp>
        <p:nvSpPr>
          <p:cNvPr id="196" name="Google Shape;196;p31"/>
          <p:cNvSpPr txBox="1"/>
          <p:nvPr>
            <p:ph type="title"/>
          </p:nvPr>
        </p:nvSpPr>
        <p:spPr>
          <a:xfrm>
            <a:off x="0" y="230800"/>
            <a:ext cx="2654100" cy="2003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700"/>
              <a:buFont typeface="Calibri"/>
              <a:buNone/>
            </a:pPr>
            <a:r>
              <a:rPr b="1" lang="pt-BR" sz="3700">
                <a:solidFill>
                  <a:srgbClr val="D9D9D9"/>
                </a:solidFill>
              </a:rPr>
              <a:t>Simulação do arduino</a:t>
            </a:r>
            <a:endParaRPr sz="3800">
              <a:solidFill>
                <a:srgbClr val="D9D9D9"/>
              </a:solidFil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0" name="Shape 200"/>
        <p:cNvGrpSpPr/>
        <p:nvPr/>
      </p:nvGrpSpPr>
      <p:grpSpPr>
        <a:xfrm>
          <a:off x="0" y="0"/>
          <a:ext cx="0" cy="0"/>
          <a:chOff x="0" y="0"/>
          <a:chExt cx="0" cy="0"/>
        </a:xfrm>
      </p:grpSpPr>
      <p:pic>
        <p:nvPicPr>
          <p:cNvPr id="201" name="Google Shape;201;p32"/>
          <p:cNvPicPr preferRelativeResize="0"/>
          <p:nvPr/>
        </p:nvPicPr>
        <p:blipFill rotWithShape="1">
          <a:blip r:embed="rId3">
            <a:alphaModFix/>
          </a:blip>
          <a:srcRect b="0" l="0" r="0" t="0"/>
          <a:stretch/>
        </p:blipFill>
        <p:spPr>
          <a:xfrm>
            <a:off x="4995875" y="904688"/>
            <a:ext cx="3334175" cy="3334125"/>
          </a:xfrm>
          <a:prstGeom prst="rect">
            <a:avLst/>
          </a:prstGeom>
          <a:noFill/>
          <a:ln>
            <a:noFill/>
          </a:ln>
        </p:spPr>
      </p:pic>
      <p:sp>
        <p:nvSpPr>
          <p:cNvPr id="202" name="Google Shape;202;p32"/>
          <p:cNvSpPr txBox="1"/>
          <p:nvPr>
            <p:ph type="title"/>
          </p:nvPr>
        </p:nvSpPr>
        <p:spPr>
          <a:xfrm>
            <a:off x="33150" y="418225"/>
            <a:ext cx="3243300" cy="10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700"/>
              <a:buFont typeface="Calibri"/>
              <a:buNone/>
            </a:pPr>
            <a:r>
              <a:rPr b="1" lang="pt-BR" sz="2700">
                <a:solidFill>
                  <a:srgbClr val="D9D9D9"/>
                </a:solidFill>
              </a:rPr>
              <a:t>Dados estatísticos do sensor LM35</a:t>
            </a:r>
            <a:endParaRPr>
              <a:solidFill>
                <a:srgbClr val="D9D9D9"/>
              </a:solidFill>
            </a:endParaRPr>
          </a:p>
        </p:txBody>
      </p:sp>
      <p:pic>
        <p:nvPicPr>
          <p:cNvPr id="203" name="Google Shape;203;p32"/>
          <p:cNvPicPr preferRelativeResize="0"/>
          <p:nvPr/>
        </p:nvPicPr>
        <p:blipFill>
          <a:blip r:embed="rId4">
            <a:alphaModFix/>
          </a:blip>
          <a:stretch>
            <a:fillRect/>
          </a:stretch>
        </p:blipFill>
        <p:spPr>
          <a:xfrm>
            <a:off x="399825" y="1555250"/>
            <a:ext cx="3413375" cy="341337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719350" y="866625"/>
            <a:ext cx="2572200" cy="34404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Clr>
                <a:schemeClr val="dk1"/>
              </a:buClr>
              <a:buSzPts val="1100"/>
              <a:buFont typeface="Arial"/>
              <a:buNone/>
            </a:pPr>
            <a:r>
              <a:rPr lang="pt-BR" sz="1800">
                <a:solidFill>
                  <a:schemeClr val="dk1"/>
                </a:solidFill>
              </a:rPr>
              <a:t>Rafael Rocha  </a:t>
            </a:r>
            <a:endParaRPr sz="1800">
              <a:solidFill>
                <a:schemeClr val="dk1"/>
              </a:solidFill>
            </a:endParaRPr>
          </a:p>
          <a:p>
            <a:pPr indent="0" lvl="0" marL="0" rtl="0" algn="l">
              <a:lnSpc>
                <a:spcPct val="200000"/>
              </a:lnSpc>
              <a:spcBef>
                <a:spcPts val="1600"/>
              </a:spcBef>
              <a:spcAft>
                <a:spcPts val="0"/>
              </a:spcAft>
              <a:buClr>
                <a:schemeClr val="dk1"/>
              </a:buClr>
              <a:buSzPts val="1100"/>
              <a:buFont typeface="Arial"/>
              <a:buNone/>
            </a:pPr>
            <a:r>
              <a:rPr lang="pt-BR" sz="1800">
                <a:solidFill>
                  <a:schemeClr val="dk1"/>
                </a:solidFill>
              </a:rPr>
              <a:t>Guilherme Alves </a:t>
            </a:r>
            <a:endParaRPr sz="1800">
              <a:solidFill>
                <a:schemeClr val="dk1"/>
              </a:solidFill>
            </a:endParaRPr>
          </a:p>
          <a:p>
            <a:pPr indent="0" lvl="0" marL="0" rtl="0" algn="l">
              <a:lnSpc>
                <a:spcPct val="200000"/>
              </a:lnSpc>
              <a:spcBef>
                <a:spcPts val="1600"/>
              </a:spcBef>
              <a:spcAft>
                <a:spcPts val="0"/>
              </a:spcAft>
              <a:buClr>
                <a:schemeClr val="dk1"/>
              </a:buClr>
              <a:buSzPts val="1100"/>
              <a:buFont typeface="Arial"/>
              <a:buNone/>
            </a:pPr>
            <a:r>
              <a:rPr lang="pt-BR" sz="1800">
                <a:solidFill>
                  <a:schemeClr val="dk1"/>
                </a:solidFill>
              </a:rPr>
              <a:t>Lucas Toscani</a:t>
            </a:r>
            <a:endParaRPr sz="1800">
              <a:solidFill>
                <a:schemeClr val="dk1"/>
              </a:solidFill>
            </a:endParaRPr>
          </a:p>
          <a:p>
            <a:pPr indent="0" lvl="0" marL="0" rtl="0" algn="l">
              <a:lnSpc>
                <a:spcPct val="200000"/>
              </a:lnSpc>
              <a:spcBef>
                <a:spcPts val="1600"/>
              </a:spcBef>
              <a:spcAft>
                <a:spcPts val="0"/>
              </a:spcAft>
              <a:buClr>
                <a:schemeClr val="dk1"/>
              </a:buClr>
              <a:buSzPts val="1100"/>
              <a:buFont typeface="Arial"/>
              <a:buNone/>
            </a:pPr>
            <a:r>
              <a:rPr lang="pt-BR" sz="1800">
                <a:solidFill>
                  <a:schemeClr val="dk1"/>
                </a:solidFill>
              </a:rPr>
              <a:t>Douglas Dourado</a:t>
            </a:r>
            <a:endParaRPr sz="1800">
              <a:solidFill>
                <a:schemeClr val="dk1"/>
              </a:solidFill>
            </a:endParaRPr>
          </a:p>
          <a:p>
            <a:pPr indent="0" lvl="0" marL="0" rtl="0" algn="l">
              <a:lnSpc>
                <a:spcPct val="200000"/>
              </a:lnSpc>
              <a:spcBef>
                <a:spcPts val="1600"/>
              </a:spcBef>
              <a:spcAft>
                <a:spcPts val="0"/>
              </a:spcAft>
              <a:buClr>
                <a:schemeClr val="dk1"/>
              </a:buClr>
              <a:buSzPts val="1100"/>
              <a:buFont typeface="Arial"/>
              <a:buNone/>
            </a:pPr>
            <a:r>
              <a:rPr lang="pt-BR" sz="1800">
                <a:solidFill>
                  <a:schemeClr val="dk1"/>
                </a:solidFill>
              </a:rPr>
              <a:t>Guilherme Gomes </a:t>
            </a:r>
            <a:endParaRPr sz="1800">
              <a:solidFill>
                <a:schemeClr val="dk1"/>
              </a:solidFill>
            </a:endParaRPr>
          </a:p>
          <a:p>
            <a:pPr indent="0" lvl="0" marL="0" rtl="0" algn="l">
              <a:spcBef>
                <a:spcPts val="1600"/>
              </a:spcBef>
              <a:spcAft>
                <a:spcPts val="1600"/>
              </a:spcAft>
              <a:buNone/>
            </a:pPr>
            <a:r>
              <a:t/>
            </a:r>
            <a:endParaRPr/>
          </a:p>
        </p:txBody>
      </p:sp>
      <p:sp>
        <p:nvSpPr>
          <p:cNvPr id="72" name="Google Shape;72;p15"/>
          <p:cNvSpPr txBox="1"/>
          <p:nvPr/>
        </p:nvSpPr>
        <p:spPr>
          <a:xfrm>
            <a:off x="1476900" y="374500"/>
            <a:ext cx="2035200" cy="6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100">
                <a:latin typeface="Open Sans"/>
                <a:ea typeface="Open Sans"/>
                <a:cs typeface="Open Sans"/>
                <a:sym typeface="Open Sans"/>
              </a:rPr>
              <a:t>Nosso time</a:t>
            </a:r>
            <a:endParaRPr b="1" sz="2100">
              <a:latin typeface="Open Sans"/>
              <a:ea typeface="Open Sans"/>
              <a:cs typeface="Open Sans"/>
              <a:sym typeface="Open Sans"/>
            </a:endParaRPr>
          </a:p>
        </p:txBody>
      </p:sp>
      <p:pic>
        <p:nvPicPr>
          <p:cNvPr id="73" name="Google Shape;73;p15"/>
          <p:cNvPicPr preferRelativeResize="0"/>
          <p:nvPr/>
        </p:nvPicPr>
        <p:blipFill>
          <a:blip r:embed="rId3">
            <a:alphaModFix/>
          </a:blip>
          <a:stretch>
            <a:fillRect/>
          </a:stretch>
        </p:blipFill>
        <p:spPr>
          <a:xfrm>
            <a:off x="4286504" y="679777"/>
            <a:ext cx="3814121" cy="381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3000"/>
              <a:buFont typeface="Arial"/>
              <a:buNone/>
            </a:pPr>
            <a:r>
              <a:rPr b="1" lang="pt-BR" sz="3000">
                <a:solidFill>
                  <a:srgbClr val="EFEFEF"/>
                </a:solidFill>
                <a:latin typeface="Arial"/>
                <a:ea typeface="Arial"/>
                <a:cs typeface="Arial"/>
                <a:sym typeface="Arial"/>
              </a:rPr>
              <a:t>Simulador financeiro</a:t>
            </a:r>
            <a:endParaRPr b="1" sz="3000">
              <a:solidFill>
                <a:srgbClr val="EFEFEF"/>
              </a:solidFill>
              <a:latin typeface="Arial"/>
              <a:ea typeface="Arial"/>
              <a:cs typeface="Arial"/>
              <a:sym typeface="Arial"/>
            </a:endParaRPr>
          </a:p>
        </p:txBody>
      </p:sp>
      <p:pic>
        <p:nvPicPr>
          <p:cNvPr descr="A close up of a logo&#10;&#10;Description generated with very high confidence" id="209" name="Google Shape;209;p33"/>
          <p:cNvPicPr preferRelativeResize="0"/>
          <p:nvPr/>
        </p:nvPicPr>
        <p:blipFill rotWithShape="1">
          <a:blip r:embed="rId3">
            <a:alphaModFix/>
          </a:blip>
          <a:srcRect b="0" l="0" r="0" t="0"/>
          <a:stretch/>
        </p:blipFill>
        <p:spPr>
          <a:xfrm>
            <a:off x="249328" y="1007863"/>
            <a:ext cx="6122598" cy="3889153"/>
          </a:xfrm>
          <a:prstGeom prst="rect">
            <a:avLst/>
          </a:prstGeom>
          <a:noFill/>
          <a:ln>
            <a:noFill/>
          </a:ln>
        </p:spPr>
      </p:pic>
      <p:pic>
        <p:nvPicPr>
          <p:cNvPr id="210" name="Google Shape;210;p33"/>
          <p:cNvPicPr preferRelativeResize="0"/>
          <p:nvPr/>
        </p:nvPicPr>
        <p:blipFill rotWithShape="1">
          <a:blip r:embed="rId4">
            <a:alphaModFix/>
          </a:blip>
          <a:srcRect b="0" l="1220" r="-1219" t="0"/>
          <a:stretch/>
        </p:blipFill>
        <p:spPr>
          <a:xfrm>
            <a:off x="6243801" y="537673"/>
            <a:ext cx="2316552" cy="2316552"/>
          </a:xfrm>
          <a:prstGeom prst="rect">
            <a:avLst/>
          </a:prstGeom>
          <a:noFill/>
          <a:ln>
            <a:noFill/>
          </a:ln>
        </p:spPr>
      </p:pic>
      <p:pic>
        <p:nvPicPr>
          <p:cNvPr id="211" name="Google Shape;211;p33"/>
          <p:cNvPicPr preferRelativeResize="0"/>
          <p:nvPr/>
        </p:nvPicPr>
        <p:blipFill>
          <a:blip r:embed="rId5">
            <a:alphaModFix/>
          </a:blip>
          <a:stretch>
            <a:fillRect/>
          </a:stretch>
        </p:blipFill>
        <p:spPr>
          <a:xfrm>
            <a:off x="4327450" y="3209075"/>
            <a:ext cx="389875" cy="389875"/>
          </a:xfrm>
          <a:prstGeom prst="rect">
            <a:avLst/>
          </a:prstGeom>
          <a:noFill/>
          <a:ln>
            <a:noFill/>
          </a:ln>
        </p:spPr>
      </p:pic>
      <p:pic>
        <p:nvPicPr>
          <p:cNvPr id="212" name="Google Shape;212;p33"/>
          <p:cNvPicPr preferRelativeResize="0"/>
          <p:nvPr/>
        </p:nvPicPr>
        <p:blipFill>
          <a:blip r:embed="rId5">
            <a:alphaModFix/>
          </a:blip>
          <a:stretch>
            <a:fillRect/>
          </a:stretch>
        </p:blipFill>
        <p:spPr>
          <a:xfrm>
            <a:off x="3460150" y="3923825"/>
            <a:ext cx="389875" cy="389875"/>
          </a:xfrm>
          <a:prstGeom prst="rect">
            <a:avLst/>
          </a:prstGeom>
          <a:noFill/>
          <a:ln>
            <a:noFill/>
          </a:ln>
        </p:spPr>
      </p:pic>
      <p:pic>
        <p:nvPicPr>
          <p:cNvPr id="213" name="Google Shape;213;p33"/>
          <p:cNvPicPr preferRelativeResize="0"/>
          <p:nvPr/>
        </p:nvPicPr>
        <p:blipFill>
          <a:blip r:embed="rId5">
            <a:alphaModFix/>
          </a:blip>
          <a:stretch>
            <a:fillRect/>
          </a:stretch>
        </p:blipFill>
        <p:spPr>
          <a:xfrm>
            <a:off x="3507575" y="3177850"/>
            <a:ext cx="389875" cy="389875"/>
          </a:xfrm>
          <a:prstGeom prst="rect">
            <a:avLst/>
          </a:prstGeom>
          <a:noFill/>
          <a:ln>
            <a:noFill/>
          </a:ln>
        </p:spPr>
      </p:pic>
      <p:pic>
        <p:nvPicPr>
          <p:cNvPr id="214" name="Google Shape;214;p33"/>
          <p:cNvPicPr preferRelativeResize="0"/>
          <p:nvPr/>
        </p:nvPicPr>
        <p:blipFill>
          <a:blip r:embed="rId5">
            <a:alphaModFix/>
          </a:blip>
          <a:stretch>
            <a:fillRect/>
          </a:stretch>
        </p:blipFill>
        <p:spPr>
          <a:xfrm>
            <a:off x="3547500" y="1769325"/>
            <a:ext cx="389875" cy="389875"/>
          </a:xfrm>
          <a:prstGeom prst="rect">
            <a:avLst/>
          </a:prstGeom>
          <a:noFill/>
          <a:ln>
            <a:noFill/>
          </a:ln>
        </p:spPr>
      </p:pic>
      <p:pic>
        <p:nvPicPr>
          <p:cNvPr id="215" name="Google Shape;215;p33"/>
          <p:cNvPicPr preferRelativeResize="0"/>
          <p:nvPr/>
        </p:nvPicPr>
        <p:blipFill>
          <a:blip r:embed="rId5">
            <a:alphaModFix/>
          </a:blip>
          <a:stretch>
            <a:fillRect/>
          </a:stretch>
        </p:blipFill>
        <p:spPr>
          <a:xfrm>
            <a:off x="1653000" y="2346650"/>
            <a:ext cx="389875" cy="389875"/>
          </a:xfrm>
          <a:prstGeom prst="rect">
            <a:avLst/>
          </a:prstGeom>
          <a:noFill/>
          <a:ln>
            <a:noFill/>
          </a:ln>
        </p:spPr>
      </p:pic>
      <p:pic>
        <p:nvPicPr>
          <p:cNvPr id="216" name="Google Shape;216;p33"/>
          <p:cNvPicPr preferRelativeResize="0"/>
          <p:nvPr/>
        </p:nvPicPr>
        <p:blipFill>
          <a:blip r:embed="rId5">
            <a:alphaModFix/>
          </a:blip>
          <a:stretch>
            <a:fillRect/>
          </a:stretch>
        </p:blipFill>
        <p:spPr>
          <a:xfrm>
            <a:off x="2187800" y="1566900"/>
            <a:ext cx="389875" cy="389875"/>
          </a:xfrm>
          <a:prstGeom prst="rect">
            <a:avLst/>
          </a:prstGeom>
          <a:noFill/>
          <a:ln>
            <a:noFill/>
          </a:ln>
        </p:spPr>
      </p:pic>
      <p:pic>
        <p:nvPicPr>
          <p:cNvPr id="217" name="Google Shape;217;p33"/>
          <p:cNvPicPr preferRelativeResize="0"/>
          <p:nvPr/>
        </p:nvPicPr>
        <p:blipFill>
          <a:blip r:embed="rId5">
            <a:alphaModFix/>
          </a:blip>
          <a:stretch>
            <a:fillRect/>
          </a:stretch>
        </p:blipFill>
        <p:spPr>
          <a:xfrm>
            <a:off x="2817600" y="2464350"/>
            <a:ext cx="389875" cy="389875"/>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1" name="Shape 221"/>
        <p:cNvGrpSpPr/>
        <p:nvPr/>
      </p:nvGrpSpPr>
      <p:grpSpPr>
        <a:xfrm>
          <a:off x="0" y="0"/>
          <a:ext cx="0" cy="0"/>
          <a:chOff x="0" y="0"/>
          <a:chExt cx="0" cy="0"/>
        </a:xfrm>
      </p:grpSpPr>
      <p:sp>
        <p:nvSpPr>
          <p:cNvPr id="222" name="Google Shape;222;p34"/>
          <p:cNvSpPr/>
          <p:nvPr/>
        </p:nvSpPr>
        <p:spPr>
          <a:xfrm rot="-5400000">
            <a:off x="600167" y="1118527"/>
            <a:ext cx="2500200" cy="2624400"/>
          </a:xfrm>
          <a:prstGeom prst="downArrow">
            <a:avLst>
              <a:gd fmla="val 100000" name="adj1"/>
              <a:gd fmla="val 15788" name="adj2"/>
            </a:avLst>
          </a:prstGeom>
          <a:solidFill>
            <a:srgbClr val="4040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 name="Google Shape;223;p34"/>
          <p:cNvSpPr txBox="1"/>
          <p:nvPr>
            <p:ph type="title"/>
          </p:nvPr>
        </p:nvSpPr>
        <p:spPr>
          <a:xfrm>
            <a:off x="739176" y="1464667"/>
            <a:ext cx="1971600" cy="1910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FFFFF"/>
              </a:buClr>
              <a:buSzPts val="2700"/>
              <a:buFont typeface="Arial"/>
              <a:buNone/>
            </a:pPr>
            <a:r>
              <a:rPr lang="pt-BR" sz="2700">
                <a:solidFill>
                  <a:srgbClr val="FFFFFF"/>
                </a:solidFill>
                <a:latin typeface="Arial"/>
                <a:ea typeface="Arial"/>
                <a:cs typeface="Arial"/>
                <a:sym typeface="Arial"/>
              </a:rPr>
              <a:t>Modelagem de dados</a:t>
            </a:r>
            <a:endParaRPr/>
          </a:p>
        </p:txBody>
      </p:sp>
      <p:pic>
        <p:nvPicPr>
          <p:cNvPr descr="Arrow Clockwise curve" id="224" name="Google Shape;224;p34"/>
          <p:cNvPicPr preferRelativeResize="0"/>
          <p:nvPr/>
        </p:nvPicPr>
        <p:blipFill rotWithShape="1">
          <a:blip r:embed="rId3">
            <a:alphaModFix/>
          </a:blip>
          <a:srcRect b="0" l="0" r="0" t="0"/>
          <a:stretch/>
        </p:blipFill>
        <p:spPr>
          <a:xfrm rot="-2109222">
            <a:off x="4308437" y="3033552"/>
            <a:ext cx="1252696" cy="1231131"/>
          </a:xfrm>
          <a:prstGeom prst="rect">
            <a:avLst/>
          </a:prstGeom>
          <a:noFill/>
          <a:ln>
            <a:noFill/>
          </a:ln>
        </p:spPr>
      </p:pic>
      <p:pic>
        <p:nvPicPr>
          <p:cNvPr descr="Arrow Clockwise curve" id="225" name="Google Shape;225;p34"/>
          <p:cNvPicPr preferRelativeResize="0"/>
          <p:nvPr/>
        </p:nvPicPr>
        <p:blipFill rotWithShape="1">
          <a:blip r:embed="rId3">
            <a:alphaModFix/>
          </a:blip>
          <a:srcRect b="0" l="0" r="0" t="0"/>
          <a:stretch/>
        </p:blipFill>
        <p:spPr>
          <a:xfrm rot="4023672">
            <a:off x="4086362" y="1004102"/>
            <a:ext cx="1252695" cy="1231131"/>
          </a:xfrm>
          <a:prstGeom prst="rect">
            <a:avLst/>
          </a:prstGeom>
          <a:noFill/>
          <a:ln>
            <a:noFill/>
          </a:ln>
        </p:spPr>
      </p:pic>
      <p:pic>
        <p:nvPicPr>
          <p:cNvPr id="226" name="Google Shape;226;p34"/>
          <p:cNvPicPr preferRelativeResize="0"/>
          <p:nvPr/>
        </p:nvPicPr>
        <p:blipFill>
          <a:blip r:embed="rId4">
            <a:alphaModFix/>
          </a:blip>
          <a:stretch>
            <a:fillRect/>
          </a:stretch>
        </p:blipFill>
        <p:spPr>
          <a:xfrm>
            <a:off x="7271124" y="2176800"/>
            <a:ext cx="979750" cy="979750"/>
          </a:xfrm>
          <a:prstGeom prst="rect">
            <a:avLst/>
          </a:prstGeom>
          <a:noFill/>
          <a:ln>
            <a:noFill/>
          </a:ln>
        </p:spPr>
      </p:pic>
      <p:pic>
        <p:nvPicPr>
          <p:cNvPr id="227" name="Google Shape;227;p34"/>
          <p:cNvPicPr preferRelativeResize="0"/>
          <p:nvPr/>
        </p:nvPicPr>
        <p:blipFill>
          <a:blip r:embed="rId5">
            <a:alphaModFix/>
          </a:blip>
          <a:stretch>
            <a:fillRect/>
          </a:stretch>
        </p:blipFill>
        <p:spPr>
          <a:xfrm>
            <a:off x="5523725" y="3314050"/>
            <a:ext cx="1012200" cy="1012200"/>
          </a:xfrm>
          <a:prstGeom prst="rect">
            <a:avLst/>
          </a:prstGeom>
          <a:noFill/>
          <a:ln>
            <a:noFill/>
          </a:ln>
        </p:spPr>
      </p:pic>
      <p:pic>
        <p:nvPicPr>
          <p:cNvPr id="228" name="Google Shape;228;p34"/>
          <p:cNvPicPr preferRelativeResize="0"/>
          <p:nvPr/>
        </p:nvPicPr>
        <p:blipFill>
          <a:blip r:embed="rId6">
            <a:alphaModFix/>
          </a:blip>
          <a:stretch>
            <a:fillRect/>
          </a:stretch>
        </p:blipFill>
        <p:spPr>
          <a:xfrm>
            <a:off x="3789224" y="2176800"/>
            <a:ext cx="979750" cy="979750"/>
          </a:xfrm>
          <a:prstGeom prst="rect">
            <a:avLst/>
          </a:prstGeom>
          <a:noFill/>
          <a:ln>
            <a:noFill/>
          </a:ln>
        </p:spPr>
      </p:pic>
      <p:pic>
        <p:nvPicPr>
          <p:cNvPr descr="Arrow Clockwise curve" id="229" name="Google Shape;229;p34"/>
          <p:cNvPicPr preferRelativeResize="0"/>
          <p:nvPr/>
        </p:nvPicPr>
        <p:blipFill rotWithShape="1">
          <a:blip r:embed="rId3">
            <a:alphaModFix/>
          </a:blip>
          <a:srcRect b="0" l="0" r="0" t="0"/>
          <a:stretch/>
        </p:blipFill>
        <p:spPr>
          <a:xfrm rot="-5400000">
            <a:off x="6591538" y="2983427"/>
            <a:ext cx="1252696" cy="1231131"/>
          </a:xfrm>
          <a:prstGeom prst="rect">
            <a:avLst/>
          </a:prstGeom>
          <a:noFill/>
          <a:ln>
            <a:noFill/>
          </a:ln>
        </p:spPr>
      </p:pic>
      <p:pic>
        <p:nvPicPr>
          <p:cNvPr id="230" name="Google Shape;230;p34"/>
          <p:cNvPicPr preferRelativeResize="0"/>
          <p:nvPr/>
        </p:nvPicPr>
        <p:blipFill>
          <a:blip r:embed="rId7">
            <a:alphaModFix/>
          </a:blip>
          <a:stretch>
            <a:fillRect/>
          </a:stretch>
        </p:blipFill>
        <p:spPr>
          <a:xfrm>
            <a:off x="5321585" y="474800"/>
            <a:ext cx="1416475" cy="1416475"/>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4" name="Shape 234"/>
        <p:cNvGrpSpPr/>
        <p:nvPr/>
      </p:nvGrpSpPr>
      <p:grpSpPr>
        <a:xfrm>
          <a:off x="0" y="0"/>
          <a:ext cx="0" cy="0"/>
          <a:chOff x="0" y="0"/>
          <a:chExt cx="0" cy="0"/>
        </a:xfrm>
      </p:grpSpPr>
      <p:sp>
        <p:nvSpPr>
          <p:cNvPr id="235" name="Google Shape;235;p35"/>
          <p:cNvSpPr/>
          <p:nvPr/>
        </p:nvSpPr>
        <p:spPr>
          <a:xfrm rot="-5400000">
            <a:off x="600167" y="1118527"/>
            <a:ext cx="2500200" cy="2624400"/>
          </a:xfrm>
          <a:prstGeom prst="downArrow">
            <a:avLst>
              <a:gd fmla="val 100000" name="adj1"/>
              <a:gd fmla="val 15788" name="adj2"/>
            </a:avLst>
          </a:prstGeom>
          <a:solidFill>
            <a:srgbClr val="4040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 name="Google Shape;236;p35"/>
          <p:cNvSpPr txBox="1"/>
          <p:nvPr>
            <p:ph type="title"/>
          </p:nvPr>
        </p:nvSpPr>
        <p:spPr>
          <a:xfrm>
            <a:off x="739176" y="1464667"/>
            <a:ext cx="1971600" cy="1910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FFFFFF"/>
              </a:buClr>
              <a:buSzPts val="2700"/>
              <a:buFont typeface="Arial"/>
              <a:buNone/>
            </a:pPr>
            <a:r>
              <a:rPr lang="pt-BR" sz="2700">
                <a:solidFill>
                  <a:srgbClr val="FFFFFF"/>
                </a:solidFill>
                <a:latin typeface="Arial"/>
                <a:ea typeface="Arial"/>
                <a:cs typeface="Arial"/>
                <a:sym typeface="Arial"/>
              </a:rPr>
              <a:t>Banco de Dados</a:t>
            </a:r>
            <a:endParaRPr/>
          </a:p>
        </p:txBody>
      </p:sp>
      <p:pic>
        <p:nvPicPr>
          <p:cNvPr descr="A picture containing screenshot&#10;&#10;Description generated with very high confidence" id="237" name="Google Shape;237;p35"/>
          <p:cNvPicPr preferRelativeResize="0"/>
          <p:nvPr/>
        </p:nvPicPr>
        <p:blipFill rotWithShape="1">
          <a:blip r:embed="rId3">
            <a:alphaModFix/>
          </a:blip>
          <a:srcRect b="0" l="0" r="0" t="0"/>
          <a:stretch/>
        </p:blipFill>
        <p:spPr>
          <a:xfrm>
            <a:off x="5663048" y="176827"/>
            <a:ext cx="1294495" cy="1287850"/>
          </a:xfrm>
          <a:prstGeom prst="rect">
            <a:avLst/>
          </a:prstGeom>
          <a:noFill/>
          <a:ln>
            <a:noFill/>
          </a:ln>
        </p:spPr>
      </p:pic>
      <p:pic>
        <p:nvPicPr>
          <p:cNvPr descr="Arrow Clockwise curve" id="238" name="Google Shape;238;p35"/>
          <p:cNvPicPr preferRelativeResize="0"/>
          <p:nvPr/>
        </p:nvPicPr>
        <p:blipFill rotWithShape="1">
          <a:blip r:embed="rId4">
            <a:alphaModFix/>
          </a:blip>
          <a:srcRect b="0" l="0" r="0" t="0"/>
          <a:stretch/>
        </p:blipFill>
        <p:spPr>
          <a:xfrm rot="-2274116">
            <a:off x="4164325" y="3310927"/>
            <a:ext cx="1252696" cy="1231131"/>
          </a:xfrm>
          <a:prstGeom prst="rect">
            <a:avLst/>
          </a:prstGeom>
          <a:noFill/>
          <a:ln>
            <a:noFill/>
          </a:ln>
        </p:spPr>
      </p:pic>
      <p:pic>
        <p:nvPicPr>
          <p:cNvPr id="239" name="Google Shape;239;p35"/>
          <p:cNvPicPr preferRelativeResize="0"/>
          <p:nvPr/>
        </p:nvPicPr>
        <p:blipFill>
          <a:blip r:embed="rId5">
            <a:alphaModFix/>
          </a:blip>
          <a:stretch>
            <a:fillRect/>
          </a:stretch>
        </p:blipFill>
        <p:spPr>
          <a:xfrm>
            <a:off x="7338975" y="1831163"/>
            <a:ext cx="1416475" cy="1416475"/>
          </a:xfrm>
          <a:prstGeom prst="rect">
            <a:avLst/>
          </a:prstGeom>
          <a:noFill/>
          <a:ln>
            <a:noFill/>
          </a:ln>
        </p:spPr>
      </p:pic>
      <p:pic>
        <p:nvPicPr>
          <p:cNvPr id="240" name="Google Shape;240;p35"/>
          <p:cNvPicPr preferRelativeResize="0"/>
          <p:nvPr/>
        </p:nvPicPr>
        <p:blipFill>
          <a:blip r:embed="rId6">
            <a:alphaModFix/>
          </a:blip>
          <a:stretch>
            <a:fillRect/>
          </a:stretch>
        </p:blipFill>
        <p:spPr>
          <a:xfrm>
            <a:off x="5173723" y="697950"/>
            <a:ext cx="1416475" cy="1416475"/>
          </a:xfrm>
          <a:prstGeom prst="rect">
            <a:avLst/>
          </a:prstGeom>
          <a:noFill/>
          <a:ln>
            <a:noFill/>
          </a:ln>
        </p:spPr>
      </p:pic>
      <p:pic>
        <p:nvPicPr>
          <p:cNvPr descr="Arrow Clockwise curve" id="241" name="Google Shape;241;p35"/>
          <p:cNvPicPr preferRelativeResize="0"/>
          <p:nvPr/>
        </p:nvPicPr>
        <p:blipFill rotWithShape="1">
          <a:blip r:embed="rId4">
            <a:alphaModFix/>
          </a:blip>
          <a:srcRect b="0" l="0" r="0" t="0"/>
          <a:stretch/>
        </p:blipFill>
        <p:spPr>
          <a:xfrm rot="4023672">
            <a:off x="3878462" y="1199027"/>
            <a:ext cx="1252695" cy="1231131"/>
          </a:xfrm>
          <a:prstGeom prst="rect">
            <a:avLst/>
          </a:prstGeom>
          <a:noFill/>
          <a:ln>
            <a:noFill/>
          </a:ln>
        </p:spPr>
      </p:pic>
      <p:pic>
        <p:nvPicPr>
          <p:cNvPr id="242" name="Google Shape;242;p35"/>
          <p:cNvPicPr preferRelativeResize="0"/>
          <p:nvPr/>
        </p:nvPicPr>
        <p:blipFill>
          <a:blip r:embed="rId7">
            <a:alphaModFix/>
          </a:blip>
          <a:stretch>
            <a:fillRect/>
          </a:stretch>
        </p:blipFill>
        <p:spPr>
          <a:xfrm>
            <a:off x="3494853" y="2224113"/>
            <a:ext cx="1215438" cy="1215419"/>
          </a:xfrm>
          <a:prstGeom prst="rect">
            <a:avLst/>
          </a:prstGeom>
          <a:noFill/>
          <a:ln>
            <a:noFill/>
          </a:ln>
        </p:spPr>
      </p:pic>
      <p:pic>
        <p:nvPicPr>
          <p:cNvPr descr="Arrow Clockwise curve" id="243" name="Google Shape;243;p35"/>
          <p:cNvPicPr preferRelativeResize="0"/>
          <p:nvPr/>
        </p:nvPicPr>
        <p:blipFill rotWithShape="1">
          <a:blip r:embed="rId4">
            <a:alphaModFix/>
          </a:blip>
          <a:srcRect b="0" l="0" r="0" t="0"/>
          <a:stretch/>
        </p:blipFill>
        <p:spPr>
          <a:xfrm rot="-5851688">
            <a:off x="6899699" y="3142027"/>
            <a:ext cx="1252697" cy="1231130"/>
          </a:xfrm>
          <a:prstGeom prst="rect">
            <a:avLst/>
          </a:prstGeom>
          <a:noFill/>
          <a:ln>
            <a:noFill/>
          </a:ln>
        </p:spPr>
      </p:pic>
      <p:pic>
        <p:nvPicPr>
          <p:cNvPr id="244" name="Google Shape;244;p35"/>
          <p:cNvPicPr preferRelativeResize="0"/>
          <p:nvPr/>
        </p:nvPicPr>
        <p:blipFill>
          <a:blip r:embed="rId8">
            <a:alphaModFix/>
          </a:blip>
          <a:stretch>
            <a:fillRect/>
          </a:stretch>
        </p:blipFill>
        <p:spPr>
          <a:xfrm>
            <a:off x="5494375" y="3279238"/>
            <a:ext cx="1294500" cy="12945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8" name="Shape 248"/>
        <p:cNvGrpSpPr/>
        <p:nvPr/>
      </p:nvGrpSpPr>
      <p:grpSpPr>
        <a:xfrm>
          <a:off x="0" y="0"/>
          <a:ext cx="0" cy="0"/>
          <a:chOff x="0" y="0"/>
          <a:chExt cx="0" cy="0"/>
        </a:xfrm>
      </p:grpSpPr>
      <p:sp>
        <p:nvSpPr>
          <p:cNvPr id="249" name="Google Shape;249;p36"/>
          <p:cNvSpPr txBox="1"/>
          <p:nvPr>
            <p:ph idx="1" type="body"/>
          </p:nvPr>
        </p:nvSpPr>
        <p:spPr>
          <a:xfrm>
            <a:off x="161900" y="1834050"/>
            <a:ext cx="4697400" cy="1475400"/>
          </a:xfrm>
          <a:prstGeom prst="rect">
            <a:avLst/>
          </a:prstGeom>
        </p:spPr>
        <p:txBody>
          <a:bodyPr anchorCtr="0" anchor="t" bIns="34275" lIns="68575" spcFirstLastPara="1" rIns="68575" wrap="square" tIns="34275">
            <a:noAutofit/>
          </a:bodyPr>
          <a:lstStyle/>
          <a:p>
            <a:pPr indent="0" lvl="0" marL="0" rtl="0" algn="just">
              <a:spcBef>
                <a:spcPts val="800"/>
              </a:spcBef>
              <a:spcAft>
                <a:spcPts val="1600"/>
              </a:spcAft>
              <a:buNone/>
            </a:pPr>
            <a:r>
              <a:rPr lang="pt-BR" sz="1600">
                <a:solidFill>
                  <a:srgbClr val="FFFFFF"/>
                </a:solidFill>
              </a:rPr>
              <a:t>Utilizamos a asana como ferramenta de gestão de projeto. Com ela, conseguimos organizar nossos afazeres e otimizar o nosso tempo, deixando o backlog organizado de uma forma clara. </a:t>
            </a:r>
            <a:endParaRPr sz="1600">
              <a:solidFill>
                <a:srgbClr val="FFFFFF"/>
              </a:solidFill>
            </a:endParaRPr>
          </a:p>
        </p:txBody>
      </p:sp>
      <p:pic>
        <p:nvPicPr>
          <p:cNvPr id="250" name="Google Shape;250;p36"/>
          <p:cNvPicPr preferRelativeResize="0"/>
          <p:nvPr/>
        </p:nvPicPr>
        <p:blipFill>
          <a:blip r:embed="rId3">
            <a:alphaModFix/>
          </a:blip>
          <a:stretch>
            <a:fillRect/>
          </a:stretch>
        </p:blipFill>
        <p:spPr>
          <a:xfrm>
            <a:off x="7806575" y="4192300"/>
            <a:ext cx="1176250" cy="1176250"/>
          </a:xfrm>
          <a:prstGeom prst="rect">
            <a:avLst/>
          </a:prstGeom>
          <a:noFill/>
          <a:ln>
            <a:noFill/>
          </a:ln>
        </p:spPr>
      </p:pic>
      <p:sp>
        <p:nvSpPr>
          <p:cNvPr id="251" name="Google Shape;251;p36"/>
          <p:cNvSpPr txBox="1"/>
          <p:nvPr/>
        </p:nvSpPr>
        <p:spPr>
          <a:xfrm>
            <a:off x="750650" y="433875"/>
            <a:ext cx="54915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solidFill>
                  <a:srgbClr val="FFFFFF"/>
                </a:solidFill>
              </a:rPr>
              <a:t>Como nos organizamos?</a:t>
            </a:r>
            <a:endParaRPr b="1" sz="3200">
              <a:solidFill>
                <a:srgbClr val="FFFFFF"/>
              </a:solidFill>
            </a:endParaRPr>
          </a:p>
        </p:txBody>
      </p:sp>
      <p:pic>
        <p:nvPicPr>
          <p:cNvPr id="252" name="Google Shape;252;p36"/>
          <p:cNvPicPr preferRelativeResize="0"/>
          <p:nvPr/>
        </p:nvPicPr>
        <p:blipFill>
          <a:blip r:embed="rId4">
            <a:alphaModFix/>
          </a:blip>
          <a:stretch>
            <a:fillRect/>
          </a:stretch>
        </p:blipFill>
        <p:spPr>
          <a:xfrm>
            <a:off x="5711475" y="1154625"/>
            <a:ext cx="2983225" cy="2983225"/>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3">
            <a:alphaModFix/>
          </a:blip>
          <a:stretch>
            <a:fillRect/>
          </a:stretch>
        </p:blipFill>
        <p:spPr>
          <a:xfrm>
            <a:off x="7806575" y="4192300"/>
            <a:ext cx="1176250" cy="1176250"/>
          </a:xfrm>
          <a:prstGeom prst="rect">
            <a:avLst/>
          </a:prstGeom>
          <a:noFill/>
          <a:ln>
            <a:noFill/>
          </a:ln>
        </p:spPr>
      </p:pic>
      <p:sp>
        <p:nvSpPr>
          <p:cNvPr id="258" name="Google Shape;258;p37"/>
          <p:cNvSpPr txBox="1"/>
          <p:nvPr/>
        </p:nvSpPr>
        <p:spPr>
          <a:xfrm>
            <a:off x="372750" y="216950"/>
            <a:ext cx="54915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solidFill>
                  <a:srgbClr val="FFFFFF"/>
                </a:solidFill>
              </a:rPr>
              <a:t>Sprint Backlog</a:t>
            </a:r>
            <a:endParaRPr b="1" sz="3200">
              <a:solidFill>
                <a:srgbClr val="FFFFFF"/>
              </a:solidFill>
            </a:endParaRPr>
          </a:p>
        </p:txBody>
      </p:sp>
      <p:pic>
        <p:nvPicPr>
          <p:cNvPr id="259" name="Google Shape;259;p37"/>
          <p:cNvPicPr preferRelativeResize="0"/>
          <p:nvPr/>
        </p:nvPicPr>
        <p:blipFill>
          <a:blip r:embed="rId4">
            <a:alphaModFix/>
          </a:blip>
          <a:stretch>
            <a:fillRect/>
          </a:stretch>
        </p:blipFill>
        <p:spPr>
          <a:xfrm>
            <a:off x="7592775" y="125925"/>
            <a:ext cx="1421775" cy="1421775"/>
          </a:xfrm>
          <a:prstGeom prst="rect">
            <a:avLst/>
          </a:prstGeom>
          <a:noFill/>
          <a:ln>
            <a:noFill/>
          </a:ln>
        </p:spPr>
      </p:pic>
      <p:pic>
        <p:nvPicPr>
          <p:cNvPr id="260" name="Google Shape;260;p37"/>
          <p:cNvPicPr preferRelativeResize="0"/>
          <p:nvPr/>
        </p:nvPicPr>
        <p:blipFill>
          <a:blip r:embed="rId5">
            <a:alphaModFix/>
          </a:blip>
          <a:stretch>
            <a:fillRect/>
          </a:stretch>
        </p:blipFill>
        <p:spPr>
          <a:xfrm>
            <a:off x="47425" y="1168650"/>
            <a:ext cx="7287977" cy="3926655"/>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7806575" y="4192300"/>
            <a:ext cx="1176250" cy="1176250"/>
          </a:xfrm>
          <a:prstGeom prst="rect">
            <a:avLst/>
          </a:prstGeom>
          <a:noFill/>
          <a:ln>
            <a:noFill/>
          </a:ln>
        </p:spPr>
      </p:pic>
      <p:sp>
        <p:nvSpPr>
          <p:cNvPr id="266" name="Google Shape;266;p38"/>
          <p:cNvSpPr txBox="1"/>
          <p:nvPr/>
        </p:nvSpPr>
        <p:spPr>
          <a:xfrm>
            <a:off x="372750" y="216950"/>
            <a:ext cx="54915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solidFill>
                  <a:srgbClr val="FFFFFF"/>
                </a:solidFill>
              </a:rPr>
              <a:t>Reuniões</a:t>
            </a:r>
            <a:endParaRPr b="1" sz="3200">
              <a:solidFill>
                <a:srgbClr val="FFFFFF"/>
              </a:solidFill>
            </a:endParaRPr>
          </a:p>
        </p:txBody>
      </p:sp>
      <p:pic>
        <p:nvPicPr>
          <p:cNvPr id="267" name="Google Shape;267;p38"/>
          <p:cNvPicPr preferRelativeResize="0"/>
          <p:nvPr/>
        </p:nvPicPr>
        <p:blipFill>
          <a:blip r:embed="rId4">
            <a:alphaModFix/>
          </a:blip>
          <a:stretch>
            <a:fillRect/>
          </a:stretch>
        </p:blipFill>
        <p:spPr>
          <a:xfrm>
            <a:off x="7592775" y="125925"/>
            <a:ext cx="1421775" cy="1421775"/>
          </a:xfrm>
          <a:prstGeom prst="rect">
            <a:avLst/>
          </a:prstGeom>
          <a:noFill/>
          <a:ln>
            <a:noFill/>
          </a:ln>
        </p:spPr>
      </p:pic>
      <p:pic>
        <p:nvPicPr>
          <p:cNvPr id="268" name="Google Shape;268;p38"/>
          <p:cNvPicPr preferRelativeResize="0"/>
          <p:nvPr/>
        </p:nvPicPr>
        <p:blipFill>
          <a:blip r:embed="rId5">
            <a:alphaModFix/>
          </a:blip>
          <a:stretch>
            <a:fillRect/>
          </a:stretch>
        </p:blipFill>
        <p:spPr>
          <a:xfrm>
            <a:off x="40425" y="1179250"/>
            <a:ext cx="7287977" cy="3922273"/>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2" name="Shape 272"/>
        <p:cNvGrpSpPr/>
        <p:nvPr/>
      </p:nvGrpSpPr>
      <p:grpSpPr>
        <a:xfrm>
          <a:off x="0" y="0"/>
          <a:ext cx="0" cy="0"/>
          <a:chOff x="0" y="0"/>
          <a:chExt cx="0" cy="0"/>
        </a:xfrm>
      </p:grpSpPr>
      <p:pic>
        <p:nvPicPr>
          <p:cNvPr id="273" name="Google Shape;273;p39"/>
          <p:cNvPicPr preferRelativeResize="0"/>
          <p:nvPr/>
        </p:nvPicPr>
        <p:blipFill>
          <a:blip r:embed="rId3">
            <a:alphaModFix/>
          </a:blip>
          <a:stretch>
            <a:fillRect/>
          </a:stretch>
        </p:blipFill>
        <p:spPr>
          <a:xfrm>
            <a:off x="7806575" y="4192300"/>
            <a:ext cx="1176250" cy="1176250"/>
          </a:xfrm>
          <a:prstGeom prst="rect">
            <a:avLst/>
          </a:prstGeom>
          <a:noFill/>
          <a:ln>
            <a:noFill/>
          </a:ln>
        </p:spPr>
      </p:pic>
      <p:sp>
        <p:nvSpPr>
          <p:cNvPr id="274" name="Google Shape;274;p39"/>
          <p:cNvSpPr txBox="1"/>
          <p:nvPr/>
        </p:nvSpPr>
        <p:spPr>
          <a:xfrm>
            <a:off x="372750" y="216950"/>
            <a:ext cx="54915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solidFill>
                  <a:srgbClr val="FFFFFF"/>
                </a:solidFill>
              </a:rPr>
              <a:t>Sprints semanais</a:t>
            </a:r>
            <a:endParaRPr b="1" sz="3200">
              <a:solidFill>
                <a:srgbClr val="FFFFFF"/>
              </a:solidFill>
            </a:endParaRPr>
          </a:p>
        </p:txBody>
      </p:sp>
      <p:pic>
        <p:nvPicPr>
          <p:cNvPr id="275" name="Google Shape;275;p39"/>
          <p:cNvPicPr preferRelativeResize="0"/>
          <p:nvPr/>
        </p:nvPicPr>
        <p:blipFill>
          <a:blip r:embed="rId4">
            <a:alphaModFix/>
          </a:blip>
          <a:stretch>
            <a:fillRect/>
          </a:stretch>
        </p:blipFill>
        <p:spPr>
          <a:xfrm>
            <a:off x="7592775" y="125925"/>
            <a:ext cx="1421775" cy="1421775"/>
          </a:xfrm>
          <a:prstGeom prst="rect">
            <a:avLst/>
          </a:prstGeom>
          <a:noFill/>
          <a:ln>
            <a:noFill/>
          </a:ln>
        </p:spPr>
      </p:pic>
      <p:pic>
        <p:nvPicPr>
          <p:cNvPr id="276" name="Google Shape;276;p39"/>
          <p:cNvPicPr preferRelativeResize="0"/>
          <p:nvPr/>
        </p:nvPicPr>
        <p:blipFill>
          <a:blip r:embed="rId5">
            <a:alphaModFix/>
          </a:blip>
          <a:stretch>
            <a:fillRect/>
          </a:stretch>
        </p:blipFill>
        <p:spPr>
          <a:xfrm>
            <a:off x="41975" y="1277225"/>
            <a:ext cx="7287974" cy="3817301"/>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0"/>
          <p:cNvSpPr txBox="1"/>
          <p:nvPr/>
        </p:nvSpPr>
        <p:spPr>
          <a:xfrm>
            <a:off x="2900750" y="2014500"/>
            <a:ext cx="4391400" cy="11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6000"/>
              <a:t>Obrigado!</a:t>
            </a:r>
            <a:endParaRPr b="1"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240275" y="767850"/>
            <a:ext cx="3172800" cy="519300"/>
          </a:xfrm>
          <a:prstGeom prst="rect">
            <a:avLst/>
          </a:prstGeom>
          <a:noFill/>
          <a:ln>
            <a:noFill/>
          </a:ln>
        </p:spPr>
        <p:txBody>
          <a:bodyPr anchorCtr="0" anchor="b" bIns="34275" lIns="68575" spcFirstLastPara="1" rIns="68575" wrap="square" tIns="34275">
            <a:noAutofit/>
          </a:bodyPr>
          <a:lstStyle/>
          <a:p>
            <a:pPr indent="0" lvl="0" marL="0" rtl="0" algn="r">
              <a:lnSpc>
                <a:spcPct val="90000"/>
              </a:lnSpc>
              <a:spcBef>
                <a:spcPts val="0"/>
              </a:spcBef>
              <a:spcAft>
                <a:spcPts val="0"/>
              </a:spcAft>
              <a:buClr>
                <a:schemeClr val="lt1"/>
              </a:buClr>
              <a:buSzPts val="3300"/>
              <a:buFont typeface="Calibri"/>
              <a:buNone/>
            </a:pPr>
            <a:r>
              <a:rPr b="1" lang="pt-BR" sz="2800">
                <a:solidFill>
                  <a:srgbClr val="F3F3F3"/>
                </a:solidFill>
              </a:rPr>
              <a:t>Contextualização</a:t>
            </a:r>
            <a:endParaRPr sz="2800">
              <a:solidFill>
                <a:srgbClr val="F3F3F3"/>
              </a:solidFill>
            </a:endParaRPr>
          </a:p>
        </p:txBody>
      </p:sp>
      <p:pic>
        <p:nvPicPr>
          <p:cNvPr id="79" name="Google Shape;79;p16"/>
          <p:cNvPicPr preferRelativeResize="0"/>
          <p:nvPr/>
        </p:nvPicPr>
        <p:blipFill>
          <a:blip r:embed="rId3">
            <a:alphaModFix/>
          </a:blip>
          <a:stretch>
            <a:fillRect/>
          </a:stretch>
        </p:blipFill>
        <p:spPr>
          <a:xfrm rot="298530">
            <a:off x="3795474" y="579800"/>
            <a:ext cx="4146451" cy="4146451"/>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751525" y="0"/>
            <a:ext cx="7425300" cy="9354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pt-BR" sz="3200"/>
              <a:t>Qual é a relação: temperatura x vírus?</a:t>
            </a:r>
            <a:endParaRPr/>
          </a:p>
        </p:txBody>
      </p:sp>
      <p:pic>
        <p:nvPicPr>
          <p:cNvPr id="85" name="Google Shape;85;p17"/>
          <p:cNvPicPr preferRelativeResize="0"/>
          <p:nvPr/>
        </p:nvPicPr>
        <p:blipFill>
          <a:blip r:embed="rId3">
            <a:alphaModFix/>
          </a:blip>
          <a:stretch>
            <a:fillRect/>
          </a:stretch>
        </p:blipFill>
        <p:spPr>
          <a:xfrm>
            <a:off x="7820025" y="4165450"/>
            <a:ext cx="1176250" cy="1176250"/>
          </a:xfrm>
          <a:prstGeom prst="rect">
            <a:avLst/>
          </a:prstGeom>
          <a:noFill/>
          <a:ln>
            <a:noFill/>
          </a:ln>
        </p:spPr>
      </p:pic>
      <p:sp>
        <p:nvSpPr>
          <p:cNvPr id="86" name="Google Shape;86;p17"/>
          <p:cNvSpPr txBox="1"/>
          <p:nvPr/>
        </p:nvSpPr>
        <p:spPr>
          <a:xfrm>
            <a:off x="0" y="3940725"/>
            <a:ext cx="7788600" cy="96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highlight>
                  <a:schemeClr val="lt1"/>
                </a:highlight>
                <a:latin typeface="Roboto"/>
                <a:ea typeface="Roboto"/>
                <a:cs typeface="Roboto"/>
                <a:sym typeface="Roboto"/>
              </a:rPr>
              <a:t>Um estudo feito por pesquisadores da Universidade Beihang na China, em 100 cidades chinesas, mostrou que ambientes com temperaturas mais altas, possui um índice de contaminação menor do que em cidades com temperaturas mais baixas</a:t>
            </a:r>
            <a:endParaRPr sz="1600"/>
          </a:p>
          <a:p>
            <a:pPr indent="0" lvl="0" marL="0" rtl="0" algn="just">
              <a:lnSpc>
                <a:spcPct val="150000"/>
              </a:lnSpc>
              <a:spcBef>
                <a:spcPts val="0"/>
              </a:spcBef>
              <a:spcAft>
                <a:spcPts val="0"/>
              </a:spcAft>
              <a:buClr>
                <a:schemeClr val="dk1"/>
              </a:buClr>
              <a:buSzPts val="1100"/>
              <a:buFont typeface="Arial"/>
              <a:buNone/>
            </a:pPr>
            <a:r>
              <a:t/>
            </a:r>
            <a:endParaRPr sz="1600"/>
          </a:p>
        </p:txBody>
      </p:sp>
      <p:pic>
        <p:nvPicPr>
          <p:cNvPr id="87" name="Google Shape;87;p17"/>
          <p:cNvPicPr preferRelativeResize="0"/>
          <p:nvPr/>
        </p:nvPicPr>
        <p:blipFill>
          <a:blip r:embed="rId4">
            <a:alphaModFix/>
          </a:blip>
          <a:stretch>
            <a:fillRect/>
          </a:stretch>
        </p:blipFill>
        <p:spPr>
          <a:xfrm>
            <a:off x="0" y="742050"/>
            <a:ext cx="2889525" cy="2572729"/>
          </a:xfrm>
          <a:prstGeom prst="rect">
            <a:avLst/>
          </a:prstGeom>
          <a:noFill/>
          <a:ln>
            <a:noFill/>
          </a:ln>
        </p:spPr>
      </p:pic>
      <p:pic>
        <p:nvPicPr>
          <p:cNvPr id="88" name="Google Shape;88;p17"/>
          <p:cNvPicPr preferRelativeResize="0"/>
          <p:nvPr/>
        </p:nvPicPr>
        <p:blipFill>
          <a:blip r:embed="rId5">
            <a:alphaModFix/>
          </a:blip>
          <a:stretch>
            <a:fillRect/>
          </a:stretch>
        </p:blipFill>
        <p:spPr>
          <a:xfrm>
            <a:off x="2956025" y="783825"/>
            <a:ext cx="3016292" cy="2572725"/>
          </a:xfrm>
          <a:prstGeom prst="rect">
            <a:avLst/>
          </a:prstGeom>
          <a:noFill/>
          <a:ln>
            <a:noFill/>
          </a:ln>
        </p:spPr>
      </p:pic>
      <p:pic>
        <p:nvPicPr>
          <p:cNvPr id="89" name="Google Shape;89;p17"/>
          <p:cNvPicPr preferRelativeResize="0"/>
          <p:nvPr/>
        </p:nvPicPr>
        <p:blipFill>
          <a:blip r:embed="rId6">
            <a:alphaModFix/>
          </a:blip>
          <a:stretch>
            <a:fillRect/>
          </a:stretch>
        </p:blipFill>
        <p:spPr>
          <a:xfrm>
            <a:off x="6014225" y="717475"/>
            <a:ext cx="3161500" cy="2597300"/>
          </a:xfrm>
          <a:prstGeom prst="rect">
            <a:avLst/>
          </a:prstGeom>
          <a:noFill/>
          <a:ln>
            <a:noFill/>
          </a:ln>
        </p:spPr>
      </p:pic>
      <p:sp>
        <p:nvSpPr>
          <p:cNvPr id="90" name="Google Shape;90;p17"/>
          <p:cNvSpPr txBox="1"/>
          <p:nvPr/>
        </p:nvSpPr>
        <p:spPr>
          <a:xfrm>
            <a:off x="842475" y="3177150"/>
            <a:ext cx="8646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900"/>
              <a:t>Figura 1</a:t>
            </a:r>
            <a:endParaRPr sz="900"/>
          </a:p>
          <a:p>
            <a:pPr indent="0" lvl="0" marL="0" rtl="0" algn="ctr">
              <a:lnSpc>
                <a:spcPct val="115000"/>
              </a:lnSpc>
              <a:spcBef>
                <a:spcPts val="0"/>
              </a:spcBef>
              <a:spcAft>
                <a:spcPts val="0"/>
              </a:spcAft>
              <a:buNone/>
            </a:pPr>
            <a:r>
              <a:rPr lang="pt-BR" sz="900"/>
              <a:t>Temperatura</a:t>
            </a:r>
            <a:endParaRPr sz="900"/>
          </a:p>
        </p:txBody>
      </p:sp>
      <p:sp>
        <p:nvSpPr>
          <p:cNvPr id="91" name="Google Shape;91;p17"/>
          <p:cNvSpPr txBox="1"/>
          <p:nvPr/>
        </p:nvSpPr>
        <p:spPr>
          <a:xfrm>
            <a:off x="4572000" y="3314775"/>
            <a:ext cx="6540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900"/>
              <a:t>Figura 2</a:t>
            </a:r>
            <a:endParaRPr sz="900"/>
          </a:p>
          <a:p>
            <a:pPr indent="0" lvl="0" marL="0" rtl="0" algn="ctr">
              <a:lnSpc>
                <a:spcPct val="115000"/>
              </a:lnSpc>
              <a:spcBef>
                <a:spcPts val="0"/>
              </a:spcBef>
              <a:spcAft>
                <a:spcPts val="0"/>
              </a:spcAft>
              <a:buNone/>
            </a:pPr>
            <a:r>
              <a:rPr lang="pt-BR" sz="900"/>
              <a:t>Umidade</a:t>
            </a:r>
            <a:endParaRPr sz="900"/>
          </a:p>
        </p:txBody>
      </p:sp>
      <p:sp>
        <p:nvSpPr>
          <p:cNvPr id="92" name="Google Shape;92;p17"/>
          <p:cNvSpPr txBox="1"/>
          <p:nvPr/>
        </p:nvSpPr>
        <p:spPr>
          <a:xfrm>
            <a:off x="7439700" y="3314775"/>
            <a:ext cx="1107000" cy="43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900"/>
              <a:t>Figura 3</a:t>
            </a:r>
            <a:endParaRPr sz="900"/>
          </a:p>
          <a:p>
            <a:pPr indent="0" lvl="0" marL="0" rtl="0" algn="ctr">
              <a:lnSpc>
                <a:spcPct val="115000"/>
              </a:lnSpc>
              <a:spcBef>
                <a:spcPts val="0"/>
              </a:spcBef>
              <a:spcAft>
                <a:spcPts val="0"/>
              </a:spcAft>
              <a:buNone/>
            </a:pPr>
            <a:r>
              <a:rPr lang="pt-BR" sz="900"/>
              <a:t>Contaminação</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227100" y="0"/>
            <a:ext cx="230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sz="3200">
                <a:latin typeface="Arial"/>
                <a:ea typeface="Arial"/>
                <a:cs typeface="Arial"/>
                <a:sym typeface="Arial"/>
              </a:rPr>
              <a:t>I</a:t>
            </a:r>
            <a:r>
              <a:rPr b="1" lang="pt-BR" sz="3200">
                <a:latin typeface="Arial"/>
                <a:ea typeface="Arial"/>
                <a:cs typeface="Arial"/>
                <a:sym typeface="Arial"/>
              </a:rPr>
              <a:t>mpacto </a:t>
            </a:r>
            <a:endParaRPr b="1" sz="3200">
              <a:latin typeface="Arial"/>
              <a:ea typeface="Arial"/>
              <a:cs typeface="Arial"/>
              <a:sym typeface="Arial"/>
            </a:endParaRPr>
          </a:p>
        </p:txBody>
      </p:sp>
      <p:sp>
        <p:nvSpPr>
          <p:cNvPr id="98" name="Google Shape;98;p18"/>
          <p:cNvSpPr txBox="1"/>
          <p:nvPr/>
        </p:nvSpPr>
        <p:spPr>
          <a:xfrm>
            <a:off x="0" y="3408950"/>
            <a:ext cx="5609100" cy="155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pt-BR" sz="1600"/>
              <a:t>Aumento de até 300% no custo do transporte de insumos hospitalares </a:t>
            </a:r>
            <a:endParaRPr sz="1600"/>
          </a:p>
          <a:p>
            <a:pPr indent="-330200" lvl="0" marL="457200" rtl="0" algn="l">
              <a:spcBef>
                <a:spcPts val="0"/>
              </a:spcBef>
              <a:spcAft>
                <a:spcPts val="0"/>
              </a:spcAft>
              <a:buSzPts val="1600"/>
              <a:buChar char="●"/>
            </a:pPr>
            <a:r>
              <a:rPr lang="pt-BR" sz="1600"/>
              <a:t>Demora de até 90 dias para a chegada de insumos no país</a:t>
            </a:r>
            <a:endParaRPr sz="1600"/>
          </a:p>
          <a:p>
            <a:pPr indent="-330200" lvl="0" marL="457200" rtl="0" algn="l">
              <a:spcBef>
                <a:spcPts val="0"/>
              </a:spcBef>
              <a:spcAft>
                <a:spcPts val="0"/>
              </a:spcAft>
              <a:buSzPts val="1600"/>
              <a:buChar char="●"/>
            </a:pPr>
            <a:r>
              <a:rPr lang="pt-BR" sz="1600"/>
              <a:t>Jornada de trabalho de 12 horas ou mais</a:t>
            </a:r>
            <a:endParaRPr sz="1600"/>
          </a:p>
        </p:txBody>
      </p:sp>
      <p:pic>
        <p:nvPicPr>
          <p:cNvPr id="99" name="Google Shape;99;p18"/>
          <p:cNvPicPr preferRelativeResize="0"/>
          <p:nvPr/>
        </p:nvPicPr>
        <p:blipFill>
          <a:blip r:embed="rId3">
            <a:alphaModFix/>
          </a:blip>
          <a:stretch>
            <a:fillRect/>
          </a:stretch>
        </p:blipFill>
        <p:spPr>
          <a:xfrm>
            <a:off x="190200" y="700074"/>
            <a:ext cx="4104525" cy="2304000"/>
          </a:xfrm>
          <a:prstGeom prst="rect">
            <a:avLst/>
          </a:prstGeom>
          <a:noFill/>
          <a:ln>
            <a:noFill/>
          </a:ln>
        </p:spPr>
      </p:pic>
      <p:pic>
        <p:nvPicPr>
          <p:cNvPr id="100" name="Google Shape;100;p18"/>
          <p:cNvPicPr preferRelativeResize="0"/>
          <p:nvPr/>
        </p:nvPicPr>
        <p:blipFill>
          <a:blip r:embed="rId4">
            <a:alphaModFix/>
          </a:blip>
          <a:stretch>
            <a:fillRect/>
          </a:stretch>
        </p:blipFill>
        <p:spPr>
          <a:xfrm>
            <a:off x="4813675" y="640825"/>
            <a:ext cx="4203396" cy="236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312600" y="834100"/>
            <a:ext cx="4259400" cy="56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pt-BR" sz="1600">
                <a:solidFill>
                  <a:srgbClr val="000000"/>
                </a:solidFill>
              </a:rPr>
              <a:t>A</a:t>
            </a:r>
            <a:r>
              <a:rPr lang="pt-BR" sz="1600">
                <a:solidFill>
                  <a:srgbClr val="000000"/>
                </a:solidFill>
              </a:rPr>
              <a:t>s principais medidas para evitar o vírus são:</a:t>
            </a:r>
            <a:endParaRPr sz="1600">
              <a:solidFill>
                <a:schemeClr val="dk1"/>
              </a:solidFill>
            </a:endParaRPr>
          </a:p>
          <a:p>
            <a:pPr indent="0" lvl="0" marL="0" rtl="0" algn="just">
              <a:spcBef>
                <a:spcPts val="0"/>
              </a:spcBef>
              <a:spcAft>
                <a:spcPts val="0"/>
              </a:spcAft>
              <a:buClr>
                <a:schemeClr val="dk1"/>
              </a:buClr>
              <a:buSzPts val="1100"/>
              <a:buFont typeface="Arial"/>
              <a:buNone/>
            </a:pPr>
            <a:r>
              <a:t/>
            </a:r>
            <a:endParaRPr sz="1600">
              <a:solidFill>
                <a:schemeClr val="dk1"/>
              </a:solidFill>
            </a:endParaRPr>
          </a:p>
          <a:p>
            <a:pPr indent="0" lvl="0" marL="0" rtl="0" algn="just">
              <a:spcBef>
                <a:spcPts val="0"/>
              </a:spcBef>
              <a:spcAft>
                <a:spcPts val="1600"/>
              </a:spcAft>
              <a:buNone/>
            </a:pPr>
            <a:r>
              <a:t/>
            </a:r>
            <a:endParaRPr sz="1600"/>
          </a:p>
        </p:txBody>
      </p:sp>
      <p:pic>
        <p:nvPicPr>
          <p:cNvPr id="106" name="Google Shape;106;p19"/>
          <p:cNvPicPr preferRelativeResize="0"/>
          <p:nvPr/>
        </p:nvPicPr>
        <p:blipFill>
          <a:blip r:embed="rId3">
            <a:alphaModFix/>
          </a:blip>
          <a:stretch>
            <a:fillRect/>
          </a:stretch>
        </p:blipFill>
        <p:spPr>
          <a:xfrm>
            <a:off x="7833450" y="4156700"/>
            <a:ext cx="1176250" cy="1176250"/>
          </a:xfrm>
          <a:prstGeom prst="rect">
            <a:avLst/>
          </a:prstGeom>
          <a:noFill/>
          <a:ln>
            <a:noFill/>
          </a:ln>
        </p:spPr>
      </p:pic>
      <p:sp>
        <p:nvSpPr>
          <p:cNvPr id="107" name="Google Shape;107;p19"/>
          <p:cNvSpPr txBox="1"/>
          <p:nvPr/>
        </p:nvSpPr>
        <p:spPr>
          <a:xfrm>
            <a:off x="104400" y="2184300"/>
            <a:ext cx="4467600" cy="1653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Proxima Nova"/>
              <a:buChar char="●"/>
            </a:pPr>
            <a:r>
              <a:rPr lang="pt-BR" sz="2000">
                <a:solidFill>
                  <a:schemeClr val="dk1"/>
                </a:solidFill>
                <a:latin typeface="Proxima Nova"/>
                <a:ea typeface="Proxima Nova"/>
                <a:cs typeface="Proxima Nova"/>
                <a:sym typeface="Proxima Nova"/>
              </a:rPr>
              <a:t>Evitar o contato físico.</a:t>
            </a:r>
            <a:endParaRPr sz="2000">
              <a:solidFill>
                <a:schemeClr val="dk1"/>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1"/>
              </a:buClr>
              <a:buSzPts val="2000"/>
              <a:buFont typeface="Proxima Nova"/>
              <a:buChar char="●"/>
            </a:pPr>
            <a:r>
              <a:rPr lang="pt-BR" sz="2000">
                <a:solidFill>
                  <a:schemeClr val="dk1"/>
                </a:solidFill>
                <a:latin typeface="Proxima Nova"/>
                <a:ea typeface="Proxima Nova"/>
                <a:cs typeface="Proxima Nova"/>
                <a:sym typeface="Proxima Nova"/>
              </a:rPr>
              <a:t>Permanecer em casa.</a:t>
            </a:r>
            <a:endParaRPr sz="2000">
              <a:solidFill>
                <a:schemeClr val="dk1"/>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1"/>
              </a:buClr>
              <a:buSzPts val="2000"/>
              <a:buFont typeface="Proxima Nova"/>
              <a:buChar char="●"/>
            </a:pPr>
            <a:r>
              <a:rPr lang="pt-BR" sz="2000">
                <a:solidFill>
                  <a:schemeClr val="dk1"/>
                </a:solidFill>
                <a:latin typeface="Proxima Nova"/>
                <a:ea typeface="Proxima Nova"/>
                <a:cs typeface="Proxima Nova"/>
                <a:sym typeface="Proxima Nova"/>
              </a:rPr>
              <a:t>Sair apenas em casos essenciais.</a:t>
            </a:r>
            <a:endParaRPr sz="2000">
              <a:solidFill>
                <a:schemeClr val="dk1"/>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1"/>
              </a:buClr>
              <a:buSzPts val="2000"/>
              <a:buFont typeface="Proxima Nova"/>
              <a:buChar char="●"/>
            </a:pPr>
            <a:r>
              <a:rPr lang="pt-BR" sz="2000">
                <a:solidFill>
                  <a:schemeClr val="dk1"/>
                </a:solidFill>
                <a:latin typeface="Proxima Nova"/>
                <a:ea typeface="Proxima Nova"/>
                <a:cs typeface="Proxima Nova"/>
                <a:sym typeface="Proxima Nova"/>
              </a:rPr>
              <a:t>Utilizar máscaras ao sair de casa.</a:t>
            </a:r>
            <a:endParaRPr sz="20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endParaRPr>
          </a:p>
        </p:txBody>
      </p:sp>
      <p:sp>
        <p:nvSpPr>
          <p:cNvPr id="108" name="Google Shape;108;p19"/>
          <p:cNvSpPr txBox="1"/>
          <p:nvPr/>
        </p:nvSpPr>
        <p:spPr>
          <a:xfrm>
            <a:off x="2973850" y="90125"/>
            <a:ext cx="3114000" cy="6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200"/>
              <a:t>Disseminação</a:t>
            </a:r>
            <a:endParaRPr b="1" sz="3200"/>
          </a:p>
          <a:p>
            <a:pPr indent="0" lvl="0" marL="0" rtl="0" algn="l">
              <a:spcBef>
                <a:spcPts val="0"/>
              </a:spcBef>
              <a:spcAft>
                <a:spcPts val="0"/>
              </a:spcAft>
              <a:buNone/>
            </a:pPr>
            <a:r>
              <a:t/>
            </a:r>
            <a:endParaRPr/>
          </a:p>
        </p:txBody>
      </p:sp>
      <p:pic>
        <p:nvPicPr>
          <p:cNvPr id="109" name="Google Shape;109;p19"/>
          <p:cNvPicPr preferRelativeResize="0"/>
          <p:nvPr/>
        </p:nvPicPr>
        <p:blipFill>
          <a:blip r:embed="rId4">
            <a:alphaModFix/>
          </a:blip>
          <a:stretch>
            <a:fillRect/>
          </a:stretch>
        </p:blipFill>
        <p:spPr>
          <a:xfrm>
            <a:off x="5413225" y="1013538"/>
            <a:ext cx="2873175" cy="28731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idx="1" type="body"/>
          </p:nvPr>
        </p:nvSpPr>
        <p:spPr>
          <a:xfrm>
            <a:off x="126925" y="1886975"/>
            <a:ext cx="4632000" cy="128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A maior dificuldade de médicos e enfermeiros para tratar pacientes diagnosticados com um desses vírus é justamente o contato físico e a proximidade. </a:t>
            </a:r>
            <a:endParaRPr>
              <a:solidFill>
                <a:schemeClr val="dk1"/>
              </a:solidFill>
            </a:endParaRPr>
          </a:p>
          <a:p>
            <a:pPr indent="0" lvl="0" marL="0" rtl="0" algn="just">
              <a:spcBef>
                <a:spcPts val="1600"/>
              </a:spcBef>
              <a:spcAft>
                <a:spcPts val="1600"/>
              </a:spcAft>
              <a:buNone/>
            </a:pPr>
            <a:r>
              <a:t/>
            </a:r>
            <a:endParaRPr>
              <a:solidFill>
                <a:schemeClr val="dk1"/>
              </a:solidFill>
            </a:endParaRPr>
          </a:p>
        </p:txBody>
      </p:sp>
      <p:pic>
        <p:nvPicPr>
          <p:cNvPr id="115" name="Google Shape;115;p20"/>
          <p:cNvPicPr preferRelativeResize="0"/>
          <p:nvPr/>
        </p:nvPicPr>
        <p:blipFill>
          <a:blip r:embed="rId3">
            <a:alphaModFix/>
          </a:blip>
          <a:stretch>
            <a:fillRect/>
          </a:stretch>
        </p:blipFill>
        <p:spPr>
          <a:xfrm>
            <a:off x="7708925" y="4128400"/>
            <a:ext cx="1176250" cy="1176250"/>
          </a:xfrm>
          <a:prstGeom prst="rect">
            <a:avLst/>
          </a:prstGeom>
          <a:noFill/>
          <a:ln>
            <a:noFill/>
          </a:ln>
        </p:spPr>
      </p:pic>
      <p:sp>
        <p:nvSpPr>
          <p:cNvPr id="116" name="Google Shape;116;p20"/>
          <p:cNvSpPr txBox="1"/>
          <p:nvPr/>
        </p:nvSpPr>
        <p:spPr>
          <a:xfrm>
            <a:off x="1928725" y="65700"/>
            <a:ext cx="1728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t>Desafio </a:t>
            </a:r>
            <a:endParaRPr b="1" sz="3200"/>
          </a:p>
        </p:txBody>
      </p:sp>
      <p:pic>
        <p:nvPicPr>
          <p:cNvPr id="117" name="Google Shape;117;p20"/>
          <p:cNvPicPr preferRelativeResize="0"/>
          <p:nvPr/>
        </p:nvPicPr>
        <p:blipFill>
          <a:blip r:embed="rId4">
            <a:alphaModFix/>
          </a:blip>
          <a:stretch>
            <a:fillRect/>
          </a:stretch>
        </p:blipFill>
        <p:spPr>
          <a:xfrm>
            <a:off x="5261300" y="949350"/>
            <a:ext cx="3244800" cy="324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7967750" y="4155275"/>
            <a:ext cx="1176250" cy="1176250"/>
          </a:xfrm>
          <a:prstGeom prst="rect">
            <a:avLst/>
          </a:prstGeom>
          <a:noFill/>
          <a:ln>
            <a:noFill/>
          </a:ln>
        </p:spPr>
      </p:pic>
      <p:sp>
        <p:nvSpPr>
          <p:cNvPr id="123" name="Google Shape;123;p21"/>
          <p:cNvSpPr txBox="1"/>
          <p:nvPr/>
        </p:nvSpPr>
        <p:spPr>
          <a:xfrm>
            <a:off x="3037675" y="0"/>
            <a:ext cx="19950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t>Inovação</a:t>
            </a:r>
            <a:endParaRPr b="1" sz="3200"/>
          </a:p>
        </p:txBody>
      </p:sp>
      <p:sp>
        <p:nvSpPr>
          <p:cNvPr id="124" name="Google Shape;124;p21"/>
          <p:cNvSpPr txBox="1"/>
          <p:nvPr/>
        </p:nvSpPr>
        <p:spPr>
          <a:xfrm>
            <a:off x="0" y="1818150"/>
            <a:ext cx="5297400" cy="1507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pt-BR" sz="1600">
                <a:solidFill>
                  <a:schemeClr val="dk1"/>
                </a:solidFill>
                <a:latin typeface="Proxima Nova"/>
                <a:ea typeface="Proxima Nova"/>
                <a:cs typeface="Proxima Nova"/>
                <a:sym typeface="Proxima Nova"/>
              </a:rPr>
              <a:t>Um sistema que informa para os responsáveis a temperatura e umidade da</a:t>
            </a:r>
            <a:r>
              <a:rPr lang="pt-BR" sz="1600">
                <a:solidFill>
                  <a:schemeClr val="dk1"/>
                </a:solidFill>
                <a:latin typeface="Proxima Nova"/>
                <a:ea typeface="Proxima Nova"/>
                <a:cs typeface="Proxima Nova"/>
                <a:sym typeface="Proxima Nova"/>
              </a:rPr>
              <a:t>s</a:t>
            </a:r>
            <a:r>
              <a:rPr lang="pt-BR" sz="1600">
                <a:solidFill>
                  <a:schemeClr val="dk1"/>
                </a:solidFill>
                <a:latin typeface="Proxima Nova"/>
                <a:ea typeface="Proxima Nova"/>
                <a:cs typeface="Proxima Nova"/>
                <a:sym typeface="Proxima Nova"/>
              </a:rPr>
              <a:t> UTIs </a:t>
            </a:r>
            <a:r>
              <a:rPr lang="pt-BR" sz="1600">
                <a:solidFill>
                  <a:schemeClr val="dk1"/>
                </a:solidFill>
                <a:latin typeface="Proxima Nova"/>
                <a:ea typeface="Proxima Nova"/>
                <a:cs typeface="Proxima Nova"/>
                <a:sym typeface="Proxima Nova"/>
              </a:rPr>
              <a:t>hospitalares</a:t>
            </a:r>
            <a:r>
              <a:rPr lang="pt-BR" sz="1600">
                <a:solidFill>
                  <a:schemeClr val="dk1"/>
                </a:solidFill>
                <a:latin typeface="Proxima Nova"/>
                <a:ea typeface="Proxima Nova"/>
                <a:cs typeface="Proxima Nova"/>
                <a:sym typeface="Proxima Nova"/>
              </a:rPr>
              <a:t>, sem a  necessidade de contato para conferir e ao mesmo tempo, reduz a chance de contaminação.</a:t>
            </a:r>
            <a:endParaRPr sz="1600">
              <a:latin typeface="Proxima Nova"/>
              <a:ea typeface="Proxima Nova"/>
              <a:cs typeface="Proxima Nova"/>
              <a:sym typeface="Proxima Nova"/>
            </a:endParaRPr>
          </a:p>
        </p:txBody>
      </p:sp>
      <p:pic>
        <p:nvPicPr>
          <p:cNvPr id="125" name="Google Shape;125;p21"/>
          <p:cNvPicPr preferRelativeResize="0"/>
          <p:nvPr/>
        </p:nvPicPr>
        <p:blipFill>
          <a:blip r:embed="rId4">
            <a:alphaModFix/>
          </a:blip>
          <a:stretch>
            <a:fillRect/>
          </a:stretch>
        </p:blipFill>
        <p:spPr>
          <a:xfrm>
            <a:off x="5461650" y="1498938"/>
            <a:ext cx="3541798" cy="2656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5427875" y="1162874"/>
            <a:ext cx="3262100" cy="2683525"/>
          </a:xfrm>
          <a:prstGeom prst="rect">
            <a:avLst/>
          </a:prstGeom>
          <a:noFill/>
          <a:ln>
            <a:noFill/>
          </a:ln>
        </p:spPr>
      </p:pic>
      <p:sp>
        <p:nvSpPr>
          <p:cNvPr id="131" name="Google Shape;131;p22"/>
          <p:cNvSpPr txBox="1"/>
          <p:nvPr>
            <p:ph idx="1" type="body"/>
          </p:nvPr>
        </p:nvSpPr>
        <p:spPr>
          <a:xfrm>
            <a:off x="71325" y="2436200"/>
            <a:ext cx="4595100" cy="146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000000"/>
                </a:solidFill>
              </a:rPr>
              <a:t>Com o intuito de minimizar esses riscos e maximizar o tratamento de pacientes, a TechCare criou um sistema de monitoramento com sensores de temperatura e umidade em UTIs hospitalares. </a:t>
            </a:r>
            <a:endParaRPr sz="1600">
              <a:solidFill>
                <a:srgbClr val="000000"/>
              </a:solidFill>
            </a:endParaRPr>
          </a:p>
          <a:p>
            <a:pPr indent="0" lvl="0" marL="0" rtl="0" algn="l">
              <a:spcBef>
                <a:spcPts val="1600"/>
              </a:spcBef>
              <a:spcAft>
                <a:spcPts val="1600"/>
              </a:spcAft>
              <a:buNone/>
            </a:pPr>
            <a:r>
              <a:t/>
            </a:r>
            <a:endParaRPr sz="1600"/>
          </a:p>
        </p:txBody>
      </p:sp>
      <p:pic>
        <p:nvPicPr>
          <p:cNvPr id="132" name="Google Shape;132;p22"/>
          <p:cNvPicPr preferRelativeResize="0"/>
          <p:nvPr/>
        </p:nvPicPr>
        <p:blipFill>
          <a:blip r:embed="rId4">
            <a:alphaModFix/>
          </a:blip>
          <a:stretch>
            <a:fillRect/>
          </a:stretch>
        </p:blipFill>
        <p:spPr>
          <a:xfrm>
            <a:off x="7806575" y="4192300"/>
            <a:ext cx="1176250" cy="1176250"/>
          </a:xfrm>
          <a:prstGeom prst="rect">
            <a:avLst/>
          </a:prstGeom>
          <a:noFill/>
          <a:ln>
            <a:noFill/>
          </a:ln>
        </p:spPr>
      </p:pic>
      <p:sp>
        <p:nvSpPr>
          <p:cNvPr id="133" name="Google Shape;133;p22"/>
          <p:cNvSpPr txBox="1"/>
          <p:nvPr/>
        </p:nvSpPr>
        <p:spPr>
          <a:xfrm>
            <a:off x="90975" y="1088725"/>
            <a:ext cx="4555800" cy="106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Clr>
                <a:schemeClr val="dk1"/>
              </a:buClr>
              <a:buSzPts val="1100"/>
              <a:buFont typeface="Arial"/>
              <a:buNone/>
            </a:pPr>
            <a:r>
              <a:rPr lang="pt-BR" sz="1600">
                <a:latin typeface="Proxima Nova"/>
                <a:ea typeface="Proxima Nova"/>
                <a:cs typeface="Proxima Nova"/>
                <a:sym typeface="Proxima Nova"/>
              </a:rPr>
              <a:t>Estudos de alguns virologistas apontam que a baixa temperatura e umidade, aumentam as chances de propagação da Covid-19.</a:t>
            </a:r>
            <a:endParaRPr sz="1600">
              <a:latin typeface="Proxima Nova"/>
              <a:ea typeface="Proxima Nova"/>
              <a:cs typeface="Proxima Nova"/>
              <a:sym typeface="Proxima Nova"/>
            </a:endParaRPr>
          </a:p>
        </p:txBody>
      </p:sp>
      <p:sp>
        <p:nvSpPr>
          <p:cNvPr id="134" name="Google Shape;134;p22"/>
          <p:cNvSpPr txBox="1"/>
          <p:nvPr/>
        </p:nvSpPr>
        <p:spPr>
          <a:xfrm>
            <a:off x="3254875" y="139050"/>
            <a:ext cx="17778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3200"/>
              <a:t>Solução </a:t>
            </a:r>
            <a:endParaRPr b="1" sz="3200"/>
          </a:p>
        </p:txBody>
      </p:sp>
      <p:pic>
        <p:nvPicPr>
          <p:cNvPr id="135" name="Google Shape;135;p22"/>
          <p:cNvPicPr preferRelativeResize="0"/>
          <p:nvPr/>
        </p:nvPicPr>
        <p:blipFill rotWithShape="1">
          <a:blip r:embed="rId5">
            <a:alphaModFix/>
          </a:blip>
          <a:srcRect b="0" l="2050" r="-2050" t="0"/>
          <a:stretch/>
        </p:blipFill>
        <p:spPr>
          <a:xfrm>
            <a:off x="6217850" y="1805875"/>
            <a:ext cx="871075" cy="87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